
<file path=[Content_Types].xml><?xml version="1.0" encoding="utf-8"?>
<Types xmlns="http://schemas.openxmlformats.org/package/2006/content-types">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307" r:id="rId2"/>
    <p:sldId id="296" r:id="rId3"/>
    <p:sldId id="322" r:id="rId4"/>
    <p:sldId id="277" r:id="rId5"/>
    <p:sldId id="276" r:id="rId6"/>
    <p:sldId id="259" r:id="rId7"/>
    <p:sldId id="278" r:id="rId8"/>
    <p:sldId id="265" r:id="rId9"/>
    <p:sldId id="266" r:id="rId10"/>
    <p:sldId id="337" r:id="rId11"/>
    <p:sldId id="282" r:id="rId12"/>
    <p:sldId id="267" r:id="rId13"/>
    <p:sldId id="310" r:id="rId14"/>
    <p:sldId id="334" r:id="rId15"/>
    <p:sldId id="342" r:id="rId16"/>
    <p:sldId id="339" r:id="rId17"/>
    <p:sldId id="341" r:id="rId18"/>
    <p:sldId id="312" r:id="rId19"/>
    <p:sldId id="344" r:id="rId20"/>
    <p:sldId id="340" r:id="rId21"/>
    <p:sldId id="343" r:id="rId22"/>
    <p:sldId id="317" r:id="rId23"/>
    <p:sldId id="320" r:id="rId24"/>
    <p:sldId id="335" r:id="rId25"/>
    <p:sldId id="321" r:id="rId26"/>
    <p:sldId id="319" r:id="rId27"/>
    <p:sldId id="302" r:id="rId28"/>
  </p:sldIdLst>
  <p:sldSz cx="9144000" cy="6858000" type="screen4x3"/>
  <p:notesSz cx="6805613" cy="9944100"/>
  <p:defaultTex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DEFF"/>
    <a:srgbClr val="808080"/>
    <a:srgbClr val="FFD624"/>
    <a:srgbClr val="0F5494"/>
    <a:srgbClr val="3166CF"/>
    <a:srgbClr val="3E6FD2"/>
    <a:srgbClr val="2D5EC1"/>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354" autoAdjust="0"/>
  </p:normalViewPr>
  <p:slideViewPr>
    <p:cSldViewPr>
      <p:cViewPr>
        <p:scale>
          <a:sx n="80" d="100"/>
          <a:sy n="80" d="100"/>
        </p:scale>
        <p:origin x="-2430" y="-55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3" d="100"/>
          <a:sy n="73" d="100"/>
        </p:scale>
        <p:origin x="-2196" y="-108"/>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9841" cy="497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t" anchorCtr="0" compatLnSpc="1">
            <a:prstTxWarp prst="textNoShape">
              <a:avLst/>
            </a:prstTxWarp>
          </a:bodyPr>
          <a:lstStyle>
            <a:lvl1pPr>
              <a:defRPr>
                <a:solidFill>
                  <a:schemeClr val="tx1"/>
                </a:solidFill>
                <a:latin typeface="Arial" charset="0"/>
              </a:defRPr>
            </a:lvl1pPr>
          </a:lstStyle>
          <a:p>
            <a:endParaRPr lang="en-GB"/>
          </a:p>
        </p:txBody>
      </p:sp>
      <p:sp>
        <p:nvSpPr>
          <p:cNvPr id="37891" name="Rectangle 3"/>
          <p:cNvSpPr>
            <a:spLocks noGrp="1" noChangeArrowheads="1"/>
          </p:cNvSpPr>
          <p:nvPr>
            <p:ph type="dt" sz="quarter" idx="1"/>
          </p:nvPr>
        </p:nvSpPr>
        <p:spPr bwMode="auto">
          <a:xfrm>
            <a:off x="3854183" y="0"/>
            <a:ext cx="2949841" cy="497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t" anchorCtr="0" compatLnSpc="1">
            <a:prstTxWarp prst="textNoShape">
              <a:avLst/>
            </a:prstTxWarp>
          </a:bodyPr>
          <a:lstStyle>
            <a:lvl1pPr algn="r">
              <a:defRPr>
                <a:solidFill>
                  <a:schemeClr val="tx1"/>
                </a:solidFill>
                <a:latin typeface="Arial" charset="0"/>
              </a:defRPr>
            </a:lvl1pPr>
          </a:lstStyle>
          <a:p>
            <a:endParaRPr lang="en-GB"/>
          </a:p>
        </p:txBody>
      </p:sp>
      <p:sp>
        <p:nvSpPr>
          <p:cNvPr id="37892" name="Rectangle 4"/>
          <p:cNvSpPr>
            <a:spLocks noGrp="1" noChangeArrowheads="1"/>
          </p:cNvSpPr>
          <p:nvPr>
            <p:ph type="ftr" sz="quarter" idx="2"/>
          </p:nvPr>
        </p:nvSpPr>
        <p:spPr bwMode="auto">
          <a:xfrm>
            <a:off x="0" y="9444749"/>
            <a:ext cx="2949841" cy="497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b" anchorCtr="0" compatLnSpc="1">
            <a:prstTxWarp prst="textNoShape">
              <a:avLst/>
            </a:prstTxWarp>
          </a:bodyPr>
          <a:lstStyle>
            <a:lvl1pPr>
              <a:defRPr>
                <a:solidFill>
                  <a:schemeClr val="tx1"/>
                </a:solidFill>
                <a:latin typeface="Arial" charset="0"/>
              </a:defRPr>
            </a:lvl1pPr>
          </a:lstStyle>
          <a:p>
            <a:endParaRPr lang="en-GB"/>
          </a:p>
        </p:txBody>
      </p:sp>
      <p:sp>
        <p:nvSpPr>
          <p:cNvPr id="37893" name="Rectangle 5"/>
          <p:cNvSpPr>
            <a:spLocks noGrp="1" noChangeArrowheads="1"/>
          </p:cNvSpPr>
          <p:nvPr>
            <p:ph type="sldNum" sz="quarter" idx="3"/>
          </p:nvPr>
        </p:nvSpPr>
        <p:spPr bwMode="auto">
          <a:xfrm>
            <a:off x="3854183" y="9444749"/>
            <a:ext cx="2949841" cy="497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b" anchorCtr="0" compatLnSpc="1">
            <a:prstTxWarp prst="textNoShape">
              <a:avLst/>
            </a:prstTxWarp>
          </a:bodyPr>
          <a:lstStyle>
            <a:lvl1pPr algn="r">
              <a:defRPr>
                <a:solidFill>
                  <a:schemeClr val="tx1"/>
                </a:solidFill>
                <a:latin typeface="Arial" charset="0"/>
              </a:defRPr>
            </a:lvl1pPr>
          </a:lstStyle>
          <a:p>
            <a:fld id="{4AD743A2-2536-41EF-8D61-25A105EF4033}" type="slidenum">
              <a:rPr lang="en-GB"/>
              <a:pPr/>
              <a:t>‹#›</a:t>
            </a:fld>
            <a:endParaRPr lang="en-GB"/>
          </a:p>
        </p:txBody>
      </p:sp>
    </p:spTree>
    <p:extLst>
      <p:ext uri="{BB962C8B-B14F-4D97-AF65-F5344CB8AC3E}">
        <p14:creationId xmlns:p14="http://schemas.microsoft.com/office/powerpoint/2010/main" val="29243073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9841" cy="497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t" anchorCtr="0" compatLnSpc="1">
            <a:prstTxWarp prst="textNoShape">
              <a:avLst/>
            </a:prstTxWarp>
          </a:bodyPr>
          <a:lstStyle>
            <a:lvl1pPr>
              <a:defRPr>
                <a:solidFill>
                  <a:schemeClr val="tx1"/>
                </a:solidFill>
                <a:latin typeface="Arial" charset="0"/>
              </a:defRPr>
            </a:lvl1pPr>
          </a:lstStyle>
          <a:p>
            <a:endParaRPr lang="en-GB"/>
          </a:p>
        </p:txBody>
      </p:sp>
      <p:sp>
        <p:nvSpPr>
          <p:cNvPr id="36867" name="Rectangle 3"/>
          <p:cNvSpPr>
            <a:spLocks noGrp="1" noChangeArrowheads="1"/>
          </p:cNvSpPr>
          <p:nvPr>
            <p:ph type="dt" idx="1"/>
          </p:nvPr>
        </p:nvSpPr>
        <p:spPr bwMode="auto">
          <a:xfrm>
            <a:off x="3854183" y="0"/>
            <a:ext cx="2949841" cy="497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t" anchorCtr="0" compatLnSpc="1">
            <a:prstTxWarp prst="textNoShape">
              <a:avLst/>
            </a:prstTxWarp>
          </a:bodyPr>
          <a:lstStyle>
            <a:lvl1pPr algn="r">
              <a:defRPr>
                <a:solidFill>
                  <a:schemeClr val="tx1"/>
                </a:solidFill>
                <a:latin typeface="Arial" charset="0"/>
              </a:defRPr>
            </a:lvl1pPr>
          </a:lstStyle>
          <a:p>
            <a:endParaRPr lang="en-GB"/>
          </a:p>
        </p:txBody>
      </p:sp>
      <p:sp>
        <p:nvSpPr>
          <p:cNvPr id="36868" name="Rectangle 4"/>
          <p:cNvSpPr>
            <a:spLocks noGrp="1" noRot="1" noChangeAspect="1" noChangeArrowheads="1" noTextEdit="1"/>
          </p:cNvSpPr>
          <p:nvPr>
            <p:ph type="sldImg" idx="2"/>
          </p:nvPr>
        </p:nvSpPr>
        <p:spPr bwMode="auto">
          <a:xfrm>
            <a:off x="917575" y="746125"/>
            <a:ext cx="4972050" cy="372903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9" name="Rectangle 5"/>
          <p:cNvSpPr>
            <a:spLocks noGrp="1" noChangeArrowheads="1"/>
          </p:cNvSpPr>
          <p:nvPr>
            <p:ph type="body" sz="quarter" idx="3"/>
          </p:nvPr>
        </p:nvSpPr>
        <p:spPr bwMode="auto">
          <a:xfrm>
            <a:off x="680244" y="4723170"/>
            <a:ext cx="5445126" cy="4475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36870" name="Rectangle 6"/>
          <p:cNvSpPr>
            <a:spLocks noGrp="1" noChangeArrowheads="1"/>
          </p:cNvSpPr>
          <p:nvPr>
            <p:ph type="ftr" sz="quarter" idx="4"/>
          </p:nvPr>
        </p:nvSpPr>
        <p:spPr bwMode="auto">
          <a:xfrm>
            <a:off x="0" y="9444749"/>
            <a:ext cx="2949841" cy="497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b" anchorCtr="0" compatLnSpc="1">
            <a:prstTxWarp prst="textNoShape">
              <a:avLst/>
            </a:prstTxWarp>
          </a:bodyPr>
          <a:lstStyle>
            <a:lvl1pPr>
              <a:defRPr>
                <a:solidFill>
                  <a:schemeClr val="tx1"/>
                </a:solidFill>
                <a:latin typeface="Arial" charset="0"/>
              </a:defRPr>
            </a:lvl1pPr>
          </a:lstStyle>
          <a:p>
            <a:endParaRPr lang="en-GB"/>
          </a:p>
        </p:txBody>
      </p:sp>
      <p:sp>
        <p:nvSpPr>
          <p:cNvPr id="36871" name="Rectangle 7"/>
          <p:cNvSpPr>
            <a:spLocks noGrp="1" noChangeArrowheads="1"/>
          </p:cNvSpPr>
          <p:nvPr>
            <p:ph type="sldNum" sz="quarter" idx="5"/>
          </p:nvPr>
        </p:nvSpPr>
        <p:spPr bwMode="auto">
          <a:xfrm>
            <a:off x="3854183" y="9444749"/>
            <a:ext cx="2949841" cy="497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b" anchorCtr="0" compatLnSpc="1">
            <a:prstTxWarp prst="textNoShape">
              <a:avLst/>
            </a:prstTxWarp>
          </a:bodyPr>
          <a:lstStyle>
            <a:lvl1pPr algn="r">
              <a:defRPr>
                <a:solidFill>
                  <a:schemeClr val="tx1"/>
                </a:solidFill>
                <a:latin typeface="Arial" charset="0"/>
              </a:defRPr>
            </a:lvl1pPr>
          </a:lstStyle>
          <a:p>
            <a:fld id="{1681D366-1AC9-41C6-A555-F9189920BB43}" type="slidenum">
              <a:rPr lang="en-GB"/>
              <a:pPr/>
              <a:t>‹#›</a:t>
            </a:fld>
            <a:endParaRPr lang="en-GB"/>
          </a:p>
        </p:txBody>
      </p:sp>
    </p:spTree>
    <p:extLst>
      <p:ext uri="{BB962C8B-B14F-4D97-AF65-F5344CB8AC3E}">
        <p14:creationId xmlns:p14="http://schemas.microsoft.com/office/powerpoint/2010/main" val="206529300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81D366-1AC9-41C6-A555-F9189920BB43}" type="slidenum">
              <a:rPr lang="en-GB" smtClean="0"/>
              <a:pPr/>
              <a:t>14</a:t>
            </a:fld>
            <a:endParaRPr lang="en-GB"/>
          </a:p>
        </p:txBody>
      </p:sp>
    </p:spTree>
    <p:extLst>
      <p:ext uri="{BB962C8B-B14F-4D97-AF65-F5344CB8AC3E}">
        <p14:creationId xmlns:p14="http://schemas.microsoft.com/office/powerpoint/2010/main" val="2678495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81D366-1AC9-41C6-A555-F9189920BB43}" type="slidenum">
              <a:rPr lang="en-GB" smtClean="0"/>
              <a:pPr/>
              <a:t>18</a:t>
            </a:fld>
            <a:endParaRPr lang="en-GB"/>
          </a:p>
        </p:txBody>
      </p:sp>
    </p:spTree>
    <p:extLst>
      <p:ext uri="{BB962C8B-B14F-4D97-AF65-F5344CB8AC3E}">
        <p14:creationId xmlns:p14="http://schemas.microsoft.com/office/powerpoint/2010/main" val="23674997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p:spPr>
        <p:txBody>
          <a:bodyPr/>
          <a:lstStyle/>
          <a:p>
            <a:endParaRPr lang="en-US" smtClean="0"/>
          </a:p>
        </p:txBody>
      </p:sp>
      <p:sp>
        <p:nvSpPr>
          <p:cNvPr id="18436" name="Slide Number Placeholder 3"/>
          <p:cNvSpPr>
            <a:spLocks noGrp="1"/>
          </p:cNvSpPr>
          <p:nvPr>
            <p:ph type="sldNum" sz="quarter" idx="5"/>
          </p:nvPr>
        </p:nvSpPr>
        <p:spPr>
          <a:noFill/>
        </p:spPr>
        <p:txBody>
          <a:bodyPr/>
          <a:lstStyle>
            <a:lvl1pPr eaLnBrk="0" hangingPunct="0">
              <a:defRPr sz="7600" b="1">
                <a:solidFill>
                  <a:srgbClr val="FFD624"/>
                </a:solidFill>
                <a:latin typeface="Verdana" pitchFamily="34" charset="0"/>
              </a:defRPr>
            </a:lvl1pPr>
            <a:lvl2pPr marL="742950" indent="-285750" eaLnBrk="0" hangingPunct="0">
              <a:defRPr sz="7600" b="1">
                <a:solidFill>
                  <a:srgbClr val="FFD624"/>
                </a:solidFill>
                <a:latin typeface="Verdana" pitchFamily="34" charset="0"/>
              </a:defRPr>
            </a:lvl2pPr>
            <a:lvl3pPr marL="1143000" indent="-228600" eaLnBrk="0" hangingPunct="0">
              <a:defRPr sz="7600" b="1">
                <a:solidFill>
                  <a:srgbClr val="FFD624"/>
                </a:solidFill>
                <a:latin typeface="Verdana" pitchFamily="34" charset="0"/>
              </a:defRPr>
            </a:lvl3pPr>
            <a:lvl4pPr marL="1600200" indent="-228600" eaLnBrk="0" hangingPunct="0">
              <a:defRPr sz="7600" b="1">
                <a:solidFill>
                  <a:srgbClr val="FFD624"/>
                </a:solidFill>
                <a:latin typeface="Verdana" pitchFamily="34" charset="0"/>
              </a:defRPr>
            </a:lvl4pPr>
            <a:lvl5pPr marL="2057400" indent="-228600" eaLnBrk="0" hangingPunct="0">
              <a:defRPr sz="7600" b="1">
                <a:solidFill>
                  <a:srgbClr val="FFD624"/>
                </a:solidFill>
                <a:latin typeface="Verdana" pitchFamily="34" charset="0"/>
              </a:defRPr>
            </a:lvl5pPr>
            <a:lvl6pPr marL="2514600" indent="-228600" eaLnBrk="0" fontAlgn="base" hangingPunct="0">
              <a:spcBef>
                <a:spcPct val="0"/>
              </a:spcBef>
              <a:spcAft>
                <a:spcPct val="0"/>
              </a:spcAft>
              <a:defRPr sz="7600" b="1">
                <a:solidFill>
                  <a:srgbClr val="FFD624"/>
                </a:solidFill>
                <a:latin typeface="Verdana" pitchFamily="34" charset="0"/>
              </a:defRPr>
            </a:lvl6pPr>
            <a:lvl7pPr marL="2971800" indent="-228600" eaLnBrk="0" fontAlgn="base" hangingPunct="0">
              <a:spcBef>
                <a:spcPct val="0"/>
              </a:spcBef>
              <a:spcAft>
                <a:spcPct val="0"/>
              </a:spcAft>
              <a:defRPr sz="7600" b="1">
                <a:solidFill>
                  <a:srgbClr val="FFD624"/>
                </a:solidFill>
                <a:latin typeface="Verdana" pitchFamily="34" charset="0"/>
              </a:defRPr>
            </a:lvl7pPr>
            <a:lvl8pPr marL="3429000" indent="-228600" eaLnBrk="0" fontAlgn="base" hangingPunct="0">
              <a:spcBef>
                <a:spcPct val="0"/>
              </a:spcBef>
              <a:spcAft>
                <a:spcPct val="0"/>
              </a:spcAft>
              <a:defRPr sz="7600" b="1">
                <a:solidFill>
                  <a:srgbClr val="FFD624"/>
                </a:solidFill>
                <a:latin typeface="Verdana" pitchFamily="34" charset="0"/>
              </a:defRPr>
            </a:lvl8pPr>
            <a:lvl9pPr marL="3886200" indent="-228600" eaLnBrk="0" fontAlgn="base" hangingPunct="0">
              <a:spcBef>
                <a:spcPct val="0"/>
              </a:spcBef>
              <a:spcAft>
                <a:spcPct val="0"/>
              </a:spcAft>
              <a:defRPr sz="7600" b="1">
                <a:solidFill>
                  <a:srgbClr val="FFD624"/>
                </a:solidFill>
                <a:latin typeface="Verdana" pitchFamily="34" charset="0"/>
              </a:defRPr>
            </a:lvl9pPr>
          </a:lstStyle>
          <a:p>
            <a:pPr eaLnBrk="1" hangingPunct="1"/>
            <a:fld id="{056B8975-2915-4B83-B5EE-674252973C00}" type="slidenum">
              <a:rPr lang="en-GB" sz="1200" b="0" smtClean="0">
                <a:solidFill>
                  <a:schemeClr val="tx1"/>
                </a:solidFill>
                <a:latin typeface="Arial" charset="0"/>
              </a:rPr>
              <a:pPr eaLnBrk="1" hangingPunct="1"/>
              <a:t>20</a:t>
            </a:fld>
            <a:endParaRPr lang="en-GB" sz="1200" b="0" smtClean="0">
              <a:solidFill>
                <a:schemeClr val="tx1"/>
              </a:solidFill>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9"/>
              </a:srgbClr>
            </a:outerShdw>
          </a:effectLst>
        </p:spPr>
        <p:txBody>
          <a:bodyPr anchor="ctr"/>
          <a:lstStyle/>
          <a:p>
            <a:pPr algn="ctr" defTabSz="457200" fontAlgn="auto">
              <a:spcBef>
                <a:spcPts val="0"/>
              </a:spcBef>
              <a:spcAft>
                <a:spcPts val="0"/>
              </a:spcAft>
              <a:defRPr/>
            </a:pPr>
            <a:endParaRPr lang="en-US" sz="1800">
              <a:solidFill>
                <a:schemeClr val="lt1"/>
              </a:solidFill>
              <a:latin typeface="+mn-lt"/>
            </a:endParaRPr>
          </a:p>
        </p:txBody>
      </p:sp>
      <p:pic>
        <p:nvPicPr>
          <p:cNvPr id="3086" name="Picture 6" descr="LOGO CE-EN-quadri.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7638" y="258763"/>
            <a:ext cx="1436687"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4"/>
          <p:cNvSpPr>
            <a:spLocks noGrp="1" noChangeArrowheads="1"/>
          </p:cNvSpPr>
          <p:nvPr>
            <p:ph type="ctrTitle"/>
          </p:nvPr>
        </p:nvSpPr>
        <p:spPr>
          <a:xfrm>
            <a:off x="3995738" y="2565400"/>
            <a:ext cx="5040312" cy="790575"/>
          </a:xfrm>
        </p:spPr>
        <p:txBody>
          <a:bodyPr/>
          <a:lstStyle>
            <a:lvl1pPr marL="3175">
              <a:defRPr sz="5400">
                <a:solidFill>
                  <a:srgbClr val="FFD624"/>
                </a:solidFill>
              </a:defRPr>
            </a:lvl1pPr>
          </a:lstStyle>
          <a:p>
            <a:pPr lvl="0"/>
            <a:r>
              <a:rPr lang="en-US" noProof="0" dirty="0" smtClean="0"/>
              <a:t>Click to edit Master title style</a:t>
            </a:r>
            <a:endParaRPr lang="en-GB" noProof="0" dirty="0" smtClean="0"/>
          </a:p>
        </p:txBody>
      </p:sp>
      <p:sp>
        <p:nvSpPr>
          <p:cNvPr id="3077" name="Rectangle 5"/>
          <p:cNvSpPr>
            <a:spLocks noGrp="1" noChangeArrowheads="1"/>
          </p:cNvSpPr>
          <p:nvPr>
            <p:ph type="subTitle" idx="1"/>
          </p:nvPr>
        </p:nvSpPr>
        <p:spPr>
          <a:xfrm>
            <a:off x="583558" y="4221088"/>
            <a:ext cx="8532812" cy="1728787"/>
          </a:xfrm>
        </p:spPr>
        <p:txBody>
          <a:bodyPr/>
          <a:lstStyle>
            <a:lvl1pPr marL="0" indent="0">
              <a:buFontTx/>
              <a:buNone/>
              <a:defRPr sz="3000" b="1" i="0">
                <a:solidFill>
                  <a:schemeClr val="bg1"/>
                </a:solidFill>
              </a:defRPr>
            </a:lvl1pPr>
          </a:lstStyle>
          <a:p>
            <a:pPr lvl="0"/>
            <a:r>
              <a:rPr lang="en-US" noProof="0" dirty="0" smtClean="0"/>
              <a:t>Click to edit Master subtitle style</a:t>
            </a:r>
            <a:endParaRPr lang="en-GB" noProof="0" dirty="0" smtClean="0"/>
          </a:p>
        </p:txBody>
      </p:sp>
      <p:sp>
        <p:nvSpPr>
          <p:cNvPr id="3078" name="Rectangle 6"/>
          <p:cNvSpPr>
            <a:spLocks noGrp="1" noChangeArrowheads="1"/>
          </p:cNvSpPr>
          <p:nvPr>
            <p:ph type="dt" sz="half" idx="2"/>
          </p:nvPr>
        </p:nvSpPr>
        <p:spPr/>
        <p:txBody>
          <a:bodyPr/>
          <a:lstStyle>
            <a:lvl1pPr>
              <a:defRPr sz="1200" b="1">
                <a:solidFill>
                  <a:schemeClr val="bg1"/>
                </a:solidFill>
                <a:latin typeface="+mn-lt"/>
              </a:defRPr>
            </a:lvl1pPr>
          </a:lstStyle>
          <a:p>
            <a:endParaRPr lang="en-GB"/>
          </a:p>
        </p:txBody>
      </p:sp>
      <p:sp>
        <p:nvSpPr>
          <p:cNvPr id="3079" name="Rectangle 7"/>
          <p:cNvSpPr>
            <a:spLocks noGrp="1" noChangeArrowheads="1"/>
          </p:cNvSpPr>
          <p:nvPr>
            <p:ph type="ftr" sz="quarter" idx="3"/>
          </p:nvPr>
        </p:nvSpPr>
        <p:spPr/>
        <p:txBody>
          <a:bodyPr/>
          <a:lstStyle>
            <a:lvl1pPr>
              <a:defRPr>
                <a:solidFill>
                  <a:schemeClr val="bg1"/>
                </a:solidFill>
                <a:latin typeface="+mn-lt"/>
              </a:defRPr>
            </a:lvl1pPr>
          </a:lstStyle>
          <a:p>
            <a:endParaRPr lang="en-GB"/>
          </a:p>
        </p:txBody>
      </p:sp>
      <p:sp>
        <p:nvSpPr>
          <p:cNvPr id="3080" name="Rectangle 8"/>
          <p:cNvSpPr>
            <a:spLocks noGrp="1" noChangeArrowheads="1"/>
          </p:cNvSpPr>
          <p:nvPr>
            <p:ph type="sldNum" sz="quarter" idx="4"/>
          </p:nvPr>
        </p:nvSpPr>
        <p:spPr/>
        <p:txBody>
          <a:bodyPr/>
          <a:lstStyle>
            <a:lvl1pPr>
              <a:defRPr>
                <a:solidFill>
                  <a:schemeClr val="bg1"/>
                </a:solidFill>
                <a:latin typeface="+mn-lt"/>
              </a:defRPr>
            </a:lvl1pPr>
          </a:lstStyle>
          <a:p>
            <a:fld id="{F248F9BB-1E99-452C-A3EB-65D0E90BBB8A}" type="slidenum">
              <a:rPr lang="en-GB"/>
              <a:pPr/>
              <a:t>‹#›</a:t>
            </a:fld>
            <a:endParaRPr lang="en-GB"/>
          </a:p>
        </p:txBody>
      </p:sp>
      <p:sp>
        <p:nvSpPr>
          <p:cNvPr id="7" name="Rectangle 6"/>
          <p:cNvSpPr/>
          <p:nvPr userDrawn="1"/>
        </p:nvSpPr>
        <p:spPr>
          <a:xfrm>
            <a:off x="4267200" y="6659563"/>
            <a:ext cx="611188"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1F16A476-FF79-4645-A3D9-D763CAD53916}" type="slidenum">
              <a:rPr lang="en-GB"/>
              <a:pPr/>
              <a:t>‹#›</a:t>
            </a:fld>
            <a:endParaRPr lang="en-GB"/>
          </a:p>
        </p:txBody>
      </p:sp>
    </p:spTree>
    <p:extLst>
      <p:ext uri="{BB962C8B-B14F-4D97-AF65-F5344CB8AC3E}">
        <p14:creationId xmlns:p14="http://schemas.microsoft.com/office/powerpoint/2010/main" val="1929236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5F0F5128-0FDB-4881-A01A-9C601990F609}" type="slidenum">
              <a:rPr lang="en-GB"/>
              <a:pPr/>
              <a:t>‹#›</a:t>
            </a:fld>
            <a:endParaRPr lang="en-GB"/>
          </a:p>
        </p:txBody>
      </p:sp>
    </p:spTree>
    <p:extLst>
      <p:ext uri="{BB962C8B-B14F-4D97-AF65-F5344CB8AC3E}">
        <p14:creationId xmlns:p14="http://schemas.microsoft.com/office/powerpoint/2010/main" val="19706227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Tx">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68313" y="1268413"/>
            <a:ext cx="8229600" cy="936625"/>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457200" y="2387600"/>
            <a:ext cx="4038600" cy="1739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57200" y="4279900"/>
            <a:ext cx="4038600" cy="17414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half" idx="3"/>
          </p:nvPr>
        </p:nvSpPr>
        <p:spPr>
          <a:xfrm>
            <a:off x="4648200" y="2387600"/>
            <a:ext cx="4038600" cy="36337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5"/>
          <p:cNvSpPr>
            <a:spLocks noGrp="1"/>
          </p:cNvSpPr>
          <p:nvPr>
            <p:ph type="dt" sz="half" idx="10"/>
          </p:nvPr>
        </p:nvSpPr>
        <p:spPr/>
        <p:txBody>
          <a:bodyPr/>
          <a:lstStyle>
            <a:lvl1pPr>
              <a:defRPr/>
            </a:lvl1pPr>
          </a:lstStyle>
          <a:p>
            <a:pPr>
              <a:defRPr/>
            </a:pPr>
            <a:endParaRPr lang="en-GB"/>
          </a:p>
        </p:txBody>
      </p:sp>
      <p:sp>
        <p:nvSpPr>
          <p:cNvPr id="8" name="Footer Placeholder 6"/>
          <p:cNvSpPr>
            <a:spLocks noGrp="1"/>
          </p:cNvSpPr>
          <p:nvPr>
            <p:ph type="ftr" sz="quarter" idx="11"/>
          </p:nvPr>
        </p:nvSpPr>
        <p:spPr/>
        <p:txBody>
          <a:bodyPr/>
          <a:lstStyle>
            <a:lvl1pPr>
              <a:defRPr/>
            </a:lvl1pPr>
          </a:lstStyle>
          <a:p>
            <a:pPr>
              <a:defRPr/>
            </a:pPr>
            <a:endParaRPr lang="en-GB"/>
          </a:p>
        </p:txBody>
      </p:sp>
      <p:sp>
        <p:nvSpPr>
          <p:cNvPr id="9" name="Slide Number Placeholder 7"/>
          <p:cNvSpPr>
            <a:spLocks noGrp="1"/>
          </p:cNvSpPr>
          <p:nvPr>
            <p:ph type="sldNum" sz="quarter" idx="12"/>
          </p:nvPr>
        </p:nvSpPr>
        <p:spPr/>
        <p:txBody>
          <a:bodyPr/>
          <a:lstStyle>
            <a:lvl1pPr>
              <a:defRPr/>
            </a:lvl1pPr>
          </a:lstStyle>
          <a:p>
            <a:pPr>
              <a:defRPr/>
            </a:pPr>
            <a:fld id="{CF54414E-4DAF-4334-9E3E-F3E52756E424}" type="slidenum">
              <a:rPr lang="en-GB"/>
              <a:pPr>
                <a:defRPr/>
              </a:pPr>
              <a:t>‹#›</a:t>
            </a:fld>
            <a:endParaRPr lang="en-GB"/>
          </a:p>
        </p:txBody>
      </p:sp>
    </p:spTree>
    <p:extLst>
      <p:ext uri="{BB962C8B-B14F-4D97-AF65-F5344CB8AC3E}">
        <p14:creationId xmlns:p14="http://schemas.microsoft.com/office/powerpoint/2010/main" val="578287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68313" y="1268413"/>
            <a:ext cx="8229600" cy="936625"/>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387600"/>
            <a:ext cx="4038600" cy="36337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648200" y="2387600"/>
            <a:ext cx="4038600" cy="36337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82C2D2E9-E185-4ABB-9DA9-074A76153BB1}" type="slidenum">
              <a:rPr lang="en-GB"/>
              <a:pPr>
                <a:defRPr/>
              </a:pPr>
              <a:t>‹#›</a:t>
            </a:fld>
            <a:endParaRPr lang="en-GB"/>
          </a:p>
        </p:txBody>
      </p:sp>
    </p:spTree>
    <p:extLst>
      <p:ext uri="{BB962C8B-B14F-4D97-AF65-F5344CB8AC3E}">
        <p14:creationId xmlns:p14="http://schemas.microsoft.com/office/powerpoint/2010/main" val="2764406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E8DC7F24-A5FE-4CD1-AA71-E8DB60C40598}" type="slidenum">
              <a:rPr lang="en-GB"/>
              <a:pPr/>
              <a:t>‹#›</a:t>
            </a:fld>
            <a:endParaRPr lang="en-GB"/>
          </a:p>
        </p:txBody>
      </p:sp>
    </p:spTree>
    <p:extLst>
      <p:ext uri="{BB962C8B-B14F-4D97-AF65-F5344CB8AC3E}">
        <p14:creationId xmlns:p14="http://schemas.microsoft.com/office/powerpoint/2010/main" val="1032266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F30F5A15-382B-45B4-A583-0DA1391190CA}" type="slidenum">
              <a:rPr lang="en-GB"/>
              <a:pPr/>
              <a:t>‹#›</a:t>
            </a:fld>
            <a:endParaRPr lang="en-GB"/>
          </a:p>
        </p:txBody>
      </p:sp>
    </p:spTree>
    <p:extLst>
      <p:ext uri="{BB962C8B-B14F-4D97-AF65-F5344CB8AC3E}">
        <p14:creationId xmlns:p14="http://schemas.microsoft.com/office/powerpoint/2010/main" val="196025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C4169B76-3EBA-4E79-B962-2E19E89573BD}" type="slidenum">
              <a:rPr lang="en-GB"/>
              <a:pPr/>
              <a:t>‹#›</a:t>
            </a:fld>
            <a:endParaRPr lang="en-GB"/>
          </a:p>
        </p:txBody>
      </p:sp>
    </p:spTree>
    <p:extLst>
      <p:ext uri="{BB962C8B-B14F-4D97-AF65-F5344CB8AC3E}">
        <p14:creationId xmlns:p14="http://schemas.microsoft.com/office/powerpoint/2010/main" val="528815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4E36BA25-F46E-4179-AD61-30C35B64F737}" type="slidenum">
              <a:rPr lang="en-GB"/>
              <a:pPr/>
              <a:t>‹#›</a:t>
            </a:fld>
            <a:endParaRPr lang="en-GB"/>
          </a:p>
        </p:txBody>
      </p:sp>
    </p:spTree>
    <p:extLst>
      <p:ext uri="{BB962C8B-B14F-4D97-AF65-F5344CB8AC3E}">
        <p14:creationId xmlns:p14="http://schemas.microsoft.com/office/powerpoint/2010/main" val="349707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090DCE09-D3E5-4DE6-891F-426C12531937}" type="slidenum">
              <a:rPr lang="en-GB"/>
              <a:pPr/>
              <a:t>‹#›</a:t>
            </a:fld>
            <a:endParaRPr lang="en-GB"/>
          </a:p>
        </p:txBody>
      </p:sp>
    </p:spTree>
    <p:extLst>
      <p:ext uri="{BB962C8B-B14F-4D97-AF65-F5344CB8AC3E}">
        <p14:creationId xmlns:p14="http://schemas.microsoft.com/office/powerpoint/2010/main" val="867858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5E8E5BB7-BD88-486F-80EF-55B30CA48D27}" type="slidenum">
              <a:rPr lang="en-GB"/>
              <a:pPr/>
              <a:t>‹#›</a:t>
            </a:fld>
            <a:endParaRPr lang="en-GB"/>
          </a:p>
        </p:txBody>
      </p:sp>
    </p:spTree>
    <p:extLst>
      <p:ext uri="{BB962C8B-B14F-4D97-AF65-F5344CB8AC3E}">
        <p14:creationId xmlns:p14="http://schemas.microsoft.com/office/powerpoint/2010/main" val="3834077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3FBFCCB8-85CC-477F-BF32-6AF356F902EB}" type="slidenum">
              <a:rPr lang="en-GB"/>
              <a:pPr/>
              <a:t>‹#›</a:t>
            </a:fld>
            <a:endParaRPr lang="en-GB"/>
          </a:p>
        </p:txBody>
      </p:sp>
    </p:spTree>
    <p:extLst>
      <p:ext uri="{BB962C8B-B14F-4D97-AF65-F5344CB8AC3E}">
        <p14:creationId xmlns:p14="http://schemas.microsoft.com/office/powerpoint/2010/main" val="1705417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CA16D923-0C4A-4F04-A230-4CFFA7EF5BF8}" type="slidenum">
              <a:rPr lang="en-GB"/>
              <a:pPr/>
              <a:t>‹#›</a:t>
            </a:fld>
            <a:endParaRPr lang="en-GB"/>
          </a:p>
        </p:txBody>
      </p:sp>
    </p:spTree>
    <p:extLst>
      <p:ext uri="{BB962C8B-B14F-4D97-AF65-F5344CB8AC3E}">
        <p14:creationId xmlns:p14="http://schemas.microsoft.com/office/powerpoint/2010/main" val="3527850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dirty="0" smtClean="0"/>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BE" dirty="0" smtClean="0"/>
              <a:t>Second </a:t>
            </a:r>
            <a:r>
              <a:rPr lang="fr-BE" dirty="0" err="1" smtClean="0"/>
              <a:t>level</a:t>
            </a:r>
            <a:endParaRPr lang="en-GB" dirty="0" smtClean="0"/>
          </a:p>
          <a:p>
            <a:pPr lvl="1"/>
            <a:r>
              <a:rPr lang="en-GB" dirty="0" smtClean="0"/>
              <a:t>Third level</a:t>
            </a:r>
          </a:p>
          <a:p>
            <a:pPr lvl="2"/>
            <a:r>
              <a:rPr lang="en-GB" dirty="0" smtClean="0"/>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defRPr>
            </a:lvl1pPr>
          </a:lstStyle>
          <a:p>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charset="0"/>
              </a:defRPr>
            </a:lvl1pPr>
          </a:lstStyle>
          <a:p>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fld id="{D5BC760B-D9A6-4310-8B76-CF05A9676440}" type="slidenum">
              <a:rPr lang="en-GB"/>
              <a:pPr/>
              <a:t>‹#›</a:t>
            </a:fld>
            <a:endParaRPr lang="en-GB"/>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
        <p:nvSpPr>
          <p:cNvPr id="7" name="Rectangle 6"/>
          <p:cNvSpPr/>
          <p:nvPr/>
        </p:nvSpPr>
        <p:spPr>
          <a:xfrm>
            <a:off x="4262438" y="6659563"/>
            <a:ext cx="611187" cy="198437"/>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pic>
        <p:nvPicPr>
          <p:cNvPr id="1041" name="Picture 17" descr="LOGO CE_Vertical_EN_NEG_quadri_H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957638" y="258763"/>
            <a:ext cx="1436687" cy="100488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marL="358775" algn="l" rtl="0" eaLnBrk="1" fontAlgn="base" hangingPunct="1">
        <a:spcBef>
          <a:spcPct val="0"/>
        </a:spcBef>
        <a:spcAft>
          <a:spcPct val="0"/>
        </a:spcAft>
        <a:defRPr sz="3000" b="1">
          <a:solidFill>
            <a:srgbClr val="0F5494"/>
          </a:solidFill>
          <a:latin typeface="+mj-lt"/>
          <a:ea typeface="+mj-ea"/>
          <a:cs typeface="+mj-cs"/>
        </a:defRPr>
      </a:lvl1pPr>
      <a:lvl2pPr marL="358775" algn="l" rtl="0" eaLnBrk="1" fontAlgn="base" hangingPunct="1">
        <a:spcBef>
          <a:spcPct val="0"/>
        </a:spcBef>
        <a:spcAft>
          <a:spcPct val="0"/>
        </a:spcAft>
        <a:defRPr sz="3000" b="1">
          <a:solidFill>
            <a:srgbClr val="0F5494"/>
          </a:solidFill>
          <a:latin typeface="Verdana" pitchFamily="34" charset="0"/>
        </a:defRPr>
      </a:lvl2pPr>
      <a:lvl3pPr marL="358775" algn="l" rtl="0" eaLnBrk="1" fontAlgn="base" hangingPunct="1">
        <a:spcBef>
          <a:spcPct val="0"/>
        </a:spcBef>
        <a:spcAft>
          <a:spcPct val="0"/>
        </a:spcAft>
        <a:defRPr sz="3000" b="1">
          <a:solidFill>
            <a:srgbClr val="0F5494"/>
          </a:solidFill>
          <a:latin typeface="Verdana" pitchFamily="34" charset="0"/>
        </a:defRPr>
      </a:lvl3pPr>
      <a:lvl4pPr marL="358775" algn="l" rtl="0" eaLnBrk="1" fontAlgn="base" hangingPunct="1">
        <a:spcBef>
          <a:spcPct val="0"/>
        </a:spcBef>
        <a:spcAft>
          <a:spcPct val="0"/>
        </a:spcAft>
        <a:defRPr sz="3000" b="1">
          <a:solidFill>
            <a:srgbClr val="0F5494"/>
          </a:solidFill>
          <a:latin typeface="Verdana" pitchFamily="34" charset="0"/>
        </a:defRPr>
      </a:lvl4pPr>
      <a:lvl5pPr marL="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p:titleStyle>
    <p:bodyStyle>
      <a:lvl1pPr marL="0" indent="0" algn="l" rtl="0" eaLnBrk="1" fontAlgn="base" hangingPunct="1">
        <a:spcBef>
          <a:spcPct val="20000"/>
        </a:spcBef>
        <a:spcAft>
          <a:spcPct val="0"/>
        </a:spcAft>
        <a:buClr>
          <a:schemeClr val="bg1"/>
        </a:buClr>
        <a:buFont typeface="Arial" pitchFamily="34" charset="0"/>
        <a:buNone/>
        <a:defRPr sz="2400" b="1" i="0">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0">
          <a:solidFill>
            <a:srgbClr val="0F5494"/>
          </a:solidFill>
          <a:latin typeface="+mn-lt"/>
        </a:defRPr>
      </a:lvl2pPr>
      <a:lvl3pPr marL="1143000" indent="-228600" algn="l" rtl="0" eaLnBrk="1" fontAlgn="base" hangingPunct="1">
        <a:spcBef>
          <a:spcPct val="20000"/>
        </a:spcBef>
        <a:spcAft>
          <a:spcPct val="0"/>
        </a:spcAft>
        <a:defRPr sz="16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ftp://ftp.cordis.europa.eu/pub/fp7/docs/fp7-ga-annex2-v3_en.pdf" TargetMode="External"/><Relationship Id="rId7"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hyperlink" Target="http://ec.europa.eu/research/science-society/index.cfm?fuseaction=public.topic&amp;id=1300&amp;lang=1" TargetMode="Externa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8" Type="http://schemas.openxmlformats.org/officeDocument/2006/relationships/hyperlink" Target="http://research-acumen.eu/" TargetMode="External"/><Relationship Id="rId3" Type="http://schemas.openxmlformats.org/officeDocument/2006/relationships/hyperlink" Target="http://www.fosteropenscience.eu/" TargetMode="External"/><Relationship Id="rId7" Type="http://schemas.openxmlformats.org/officeDocument/2006/relationships/hyperlink" Target="http://sisob.lcc.uma.es/" TargetMode="External"/><Relationship Id="rId2" Type="http://schemas.openxmlformats.org/officeDocument/2006/relationships/hyperlink" Target="http://www.pasteur4oa.eu/" TargetMode="External"/><Relationship Id="rId1" Type="http://schemas.openxmlformats.org/officeDocument/2006/relationships/slideLayout" Target="../slideLayouts/slideLayout2.xml"/><Relationship Id="rId6" Type="http://schemas.openxmlformats.org/officeDocument/2006/relationships/hyperlink" Target="http://www.medoanet.eu/" TargetMode="External"/><Relationship Id="rId5" Type="http://schemas.openxmlformats.org/officeDocument/2006/relationships/hyperlink" Target="http://www.serscida.eu/en/" TargetMode="External"/><Relationship Id="rId4" Type="http://schemas.openxmlformats.org/officeDocument/2006/relationships/hyperlink" Target="http://recodeproject.eu/"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ec.europa.eu/research/participants/portal/desktop/en/home.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ec.europa.eu/research/participants/data/ref/h2020/grants_manual/hi/oa_pilot/h2020-hi-oa-pilot-guide_en.pdf" TargetMode="External"/><Relationship Id="rId3" Type="http://schemas.openxmlformats.org/officeDocument/2006/relationships/hyperlink" Target="mailto:maria-monica.tarazona-rua@ec.europa.eu" TargetMode="External"/><Relationship Id="rId7" Type="http://schemas.openxmlformats.org/officeDocument/2006/relationships/hyperlink" Target="http://europa.eu/rapid/press-release_IP-13-786_en.htm" TargetMode="External"/><Relationship Id="rId2" Type="http://schemas.openxmlformats.org/officeDocument/2006/relationships/hyperlink" Target="mailto:daniel.spichtinger@ec.europa.eu" TargetMode="External"/><Relationship Id="rId1" Type="http://schemas.openxmlformats.org/officeDocument/2006/relationships/slideLayout" Target="../slideLayouts/slideLayout13.xml"/><Relationship Id="rId6" Type="http://schemas.openxmlformats.org/officeDocument/2006/relationships/hyperlink" Target="http://ec.europa.eu/research/innovation-union/" TargetMode="External"/><Relationship Id="rId5" Type="http://schemas.openxmlformats.org/officeDocument/2006/relationships/hyperlink" Target="http://ec.europa.eu/research/era/index_en.htm" TargetMode="External"/><Relationship Id="rId4" Type="http://schemas.openxmlformats.org/officeDocument/2006/relationships/hyperlink" Target="http://ec.europa.eu/research/science-society/open_access" TargetMode="External"/><Relationship Id="rId9" Type="http://schemas.openxmlformats.org/officeDocument/2006/relationships/image" Target="../media/image1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http://ec.europa.eu/research/science-society/document_library/pdf_06/recommendation-access-and-preservation-scientific-information_en.pdf" TargetMode="External"/><Relationship Id="rId2" Type="http://schemas.openxmlformats.org/officeDocument/2006/relationships/hyperlink" Target="http://ec.europa.eu/research/science-society/document_library/pdf_06/era-communication-partnership-excellence-growth_en.pdf" TargetMode="Externa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5" name="Rectangle 5"/>
          <p:cNvSpPr>
            <a:spLocks noGrp="1" noChangeArrowheads="1"/>
          </p:cNvSpPr>
          <p:nvPr>
            <p:ph type="ctrTitle"/>
          </p:nvPr>
        </p:nvSpPr>
        <p:spPr>
          <a:xfrm>
            <a:off x="467544" y="3356992"/>
            <a:ext cx="8568506" cy="790575"/>
          </a:xfrm>
        </p:spPr>
        <p:txBody>
          <a:bodyPr/>
          <a:lstStyle/>
          <a:p>
            <a:pPr marL="0" lvl="0">
              <a:spcBef>
                <a:spcPct val="20000"/>
              </a:spcBef>
            </a:pPr>
            <a:r>
              <a:rPr lang="en-GB" sz="4400" dirty="0" smtClean="0"/>
              <a:t/>
            </a:r>
            <a:br>
              <a:rPr lang="en-GB" sz="4400" dirty="0" smtClean="0"/>
            </a:br>
            <a:r>
              <a:rPr lang="en-GB" sz="4400" dirty="0" smtClean="0"/>
              <a:t>Open access in Horizon 2020 and in the ERA</a:t>
            </a:r>
            <a:br>
              <a:rPr lang="en-GB" sz="4400" dirty="0" smtClean="0"/>
            </a:br>
            <a:r>
              <a:rPr lang="en-GB" sz="4400" dirty="0" smtClean="0"/>
              <a:t/>
            </a:r>
            <a:br>
              <a:rPr lang="en-GB" sz="4400" dirty="0" smtClean="0"/>
            </a:br>
            <a:r>
              <a:rPr lang="fr-BE" sz="2800" b="0" dirty="0" smtClean="0">
                <a:solidFill>
                  <a:srgbClr val="BDDEFF"/>
                </a:solidFill>
              </a:rPr>
              <a:t>Daniel </a:t>
            </a:r>
            <a:r>
              <a:rPr lang="fr-BE" sz="2800" b="0" dirty="0" err="1" smtClean="0">
                <a:solidFill>
                  <a:srgbClr val="BDDEFF"/>
                </a:solidFill>
              </a:rPr>
              <a:t>Spichtinger</a:t>
            </a:r>
            <a:r>
              <a:rPr lang="fr-BE" sz="2800" b="0" dirty="0" smtClean="0">
                <a:solidFill>
                  <a:srgbClr val="BDDEFF"/>
                </a:solidFill>
              </a:rPr>
              <a:t> </a:t>
            </a:r>
            <a:br>
              <a:rPr lang="fr-BE" sz="2800" b="0" dirty="0" smtClean="0">
                <a:solidFill>
                  <a:srgbClr val="BDDEFF"/>
                </a:solidFill>
              </a:rPr>
            </a:br>
            <a:r>
              <a:rPr lang="fr-BE" sz="2000" b="0" dirty="0" smtClean="0">
                <a:solidFill>
                  <a:srgbClr val="BDDEFF"/>
                </a:solidFill>
              </a:rPr>
              <a:t>DG </a:t>
            </a:r>
            <a:r>
              <a:rPr lang="fr-BE" sz="2000" b="0" dirty="0" err="1" smtClean="0">
                <a:solidFill>
                  <a:srgbClr val="BDDEFF"/>
                </a:solidFill>
              </a:rPr>
              <a:t>Research</a:t>
            </a:r>
            <a:r>
              <a:rPr lang="fr-BE" sz="2000" b="0" dirty="0" smtClean="0">
                <a:solidFill>
                  <a:srgbClr val="BDDEFF"/>
                </a:solidFill>
              </a:rPr>
              <a:t> &amp; Innovation, </a:t>
            </a:r>
            <a:r>
              <a:rPr lang="fr-BE" sz="2000" b="0" dirty="0" err="1" smtClean="0">
                <a:solidFill>
                  <a:srgbClr val="BDDEFF"/>
                </a:solidFill>
              </a:rPr>
              <a:t>European</a:t>
            </a:r>
            <a:r>
              <a:rPr lang="fr-BE" sz="2000" b="0" dirty="0" smtClean="0">
                <a:solidFill>
                  <a:srgbClr val="BDDEFF"/>
                </a:solidFill>
              </a:rPr>
              <a:t> Commission</a:t>
            </a:r>
            <a:br>
              <a:rPr lang="fr-BE" sz="2000" b="0" dirty="0" smtClean="0">
                <a:solidFill>
                  <a:srgbClr val="BDDEFF"/>
                </a:solidFill>
              </a:rPr>
            </a:br>
            <a:r>
              <a:rPr lang="fr-BE" sz="2000" b="0" dirty="0" smtClean="0">
                <a:solidFill>
                  <a:srgbClr val="BDDEFF"/>
                </a:solidFill>
              </a:rPr>
              <a:t/>
            </a:r>
            <a:br>
              <a:rPr lang="fr-BE" sz="2000" b="0" dirty="0" smtClean="0">
                <a:solidFill>
                  <a:srgbClr val="BDDEFF"/>
                </a:solidFill>
              </a:rPr>
            </a:br>
            <a:r>
              <a:rPr lang="en-GB" sz="2000" dirty="0">
                <a:solidFill>
                  <a:srgbClr val="FFFFFF"/>
                </a:solidFill>
              </a:rPr>
              <a:t>LERU Chief Information Officers Community</a:t>
            </a:r>
            <a:br>
              <a:rPr lang="en-GB" sz="2000" dirty="0">
                <a:solidFill>
                  <a:srgbClr val="FFFFFF"/>
                </a:solidFill>
              </a:rPr>
            </a:br>
            <a:r>
              <a:rPr lang="en-GB" sz="2000" dirty="0">
                <a:solidFill>
                  <a:srgbClr val="FFFFFF"/>
                </a:solidFill>
              </a:rPr>
              <a:t>Annual Meeting ● 31 March 2014</a:t>
            </a:r>
            <a:br>
              <a:rPr lang="en-GB" sz="2000" dirty="0">
                <a:solidFill>
                  <a:srgbClr val="FFFFFF"/>
                </a:solidFill>
              </a:rPr>
            </a:br>
            <a:r>
              <a:rPr lang="en-GB" sz="2000" dirty="0" smtClean="0">
                <a:solidFill>
                  <a:srgbClr val="FFFFFF"/>
                </a:solidFill>
              </a:rPr>
              <a:t>Haldane </a:t>
            </a:r>
            <a:r>
              <a:rPr lang="en-GB" sz="2000" dirty="0">
                <a:solidFill>
                  <a:srgbClr val="FFFFFF"/>
                </a:solidFill>
              </a:rPr>
              <a:t>Room, </a:t>
            </a:r>
            <a:r>
              <a:rPr lang="en-GB" sz="2000" dirty="0" smtClean="0">
                <a:solidFill>
                  <a:srgbClr val="FFFFFF"/>
                </a:solidFill>
              </a:rPr>
              <a:t>University </a:t>
            </a:r>
            <a:r>
              <a:rPr lang="en-GB" sz="2000" dirty="0">
                <a:solidFill>
                  <a:srgbClr val="FFFFFF"/>
                </a:solidFill>
              </a:rPr>
              <a:t>College </a:t>
            </a:r>
            <a:r>
              <a:rPr lang="en-GB" sz="2000" dirty="0" smtClean="0">
                <a:solidFill>
                  <a:srgbClr val="FFFFFF"/>
                </a:solidFill>
              </a:rPr>
              <a:t>London</a:t>
            </a:r>
            <a:r>
              <a:rPr lang="en-GB" sz="2000" dirty="0">
                <a:solidFill>
                  <a:srgbClr val="FFFFFF"/>
                </a:solidFill>
              </a:rPr>
              <a:t/>
            </a:r>
            <a:br>
              <a:rPr lang="en-GB" sz="2000" dirty="0">
                <a:solidFill>
                  <a:srgbClr val="FFFFFF"/>
                </a:solidFill>
              </a:rPr>
            </a:br>
            <a:r>
              <a:rPr lang="de-DE" sz="2000" dirty="0" smtClean="0">
                <a:solidFill>
                  <a:srgbClr val="FFFFFF"/>
                </a:solidFill>
              </a:rPr>
              <a:t/>
            </a:r>
            <a:br>
              <a:rPr lang="de-DE" sz="2000" dirty="0" smtClean="0">
                <a:solidFill>
                  <a:srgbClr val="FFFFFF"/>
                </a:solidFill>
              </a:rPr>
            </a:br>
            <a:r>
              <a:rPr lang="en-US" sz="2000" dirty="0" smtClean="0">
                <a:solidFill>
                  <a:srgbClr val="FFFFFF"/>
                </a:solidFill>
              </a:rPr>
              <a:t/>
            </a:r>
            <a:br>
              <a:rPr lang="en-US" sz="2000" dirty="0" smtClean="0">
                <a:solidFill>
                  <a:srgbClr val="FFFFFF"/>
                </a:solidFill>
              </a:rPr>
            </a:br>
            <a:endParaRPr lang="en-US" sz="2000" dirty="0">
              <a:solidFill>
                <a:srgbClr val="FFFFFF"/>
              </a:solidFill>
            </a:endParaRPr>
          </a:p>
        </p:txBody>
      </p:sp>
    </p:spTree>
    <p:extLst>
      <p:ext uri="{BB962C8B-B14F-4D97-AF65-F5344CB8AC3E}">
        <p14:creationId xmlns:p14="http://schemas.microsoft.com/office/powerpoint/2010/main" val="35263761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11188" y="1125538"/>
            <a:ext cx="8229600" cy="936625"/>
          </a:xfrm>
        </p:spPr>
        <p:txBody>
          <a:bodyPr/>
          <a:lstStyle/>
          <a:p>
            <a:pPr indent="0" eaLnBrk="1" hangingPunct="1"/>
            <a:r>
              <a:rPr lang="en-GB" dirty="0" smtClean="0"/>
              <a:t>Communication 'ERA'</a:t>
            </a:r>
          </a:p>
        </p:txBody>
      </p:sp>
      <p:sp>
        <p:nvSpPr>
          <p:cNvPr id="19459" name="Content Placeholder 2"/>
          <p:cNvSpPr>
            <a:spLocks noGrp="1"/>
          </p:cNvSpPr>
          <p:nvPr>
            <p:ph idx="1"/>
          </p:nvPr>
        </p:nvSpPr>
        <p:spPr>
          <a:xfrm>
            <a:off x="107950" y="1989138"/>
            <a:ext cx="8856663" cy="4319587"/>
          </a:xfrm>
        </p:spPr>
        <p:txBody>
          <a:bodyPr>
            <a:noAutofit/>
          </a:bodyPr>
          <a:lstStyle/>
          <a:p>
            <a:pPr eaLnBrk="1" hangingPunct="1">
              <a:defRPr/>
            </a:pPr>
            <a:r>
              <a:rPr lang="en-GB" sz="1600" b="1" i="0" dirty="0" smtClean="0"/>
              <a:t>MS </a:t>
            </a:r>
            <a:r>
              <a:rPr lang="en-GB" sz="1600" i="0" dirty="0" smtClean="0"/>
              <a:t>are invited to coordinate their policies on access to and preservation of scientific information</a:t>
            </a:r>
          </a:p>
          <a:p>
            <a:pPr eaLnBrk="1" hangingPunct="1">
              <a:defRPr/>
            </a:pPr>
            <a:r>
              <a:rPr lang="en-GB" sz="1800" b="0" i="0" dirty="0">
                <a:solidFill>
                  <a:srgbClr val="FF0000"/>
                </a:solidFill>
              </a:rPr>
              <a:t> </a:t>
            </a:r>
            <a:r>
              <a:rPr lang="en-GB" sz="1800" b="0" i="0" dirty="0">
                <a:solidFill>
                  <a:srgbClr val="FF0000"/>
                </a:solidFill>
                <a:sym typeface="Wingdings" panose="05000000000000000000" pitchFamily="2" charset="2"/>
              </a:rPr>
              <a:t> </a:t>
            </a:r>
            <a:r>
              <a:rPr lang="en-GB" sz="1600" b="0" i="0" dirty="0" smtClean="0"/>
              <a:t>Recommendation </a:t>
            </a:r>
            <a:r>
              <a:rPr lang="en-GB" sz="1600" b="0" i="0" dirty="0"/>
              <a:t>on access to and preservation of scientific information </a:t>
            </a:r>
            <a:r>
              <a:rPr lang="en-GB" sz="1600" b="0" i="0" dirty="0" smtClean="0">
                <a:sym typeface="Wingdings" panose="05000000000000000000" pitchFamily="2" charset="2"/>
              </a:rPr>
              <a:t> </a:t>
            </a:r>
            <a:r>
              <a:rPr lang="en-GB" sz="1600" b="0" i="0" dirty="0"/>
              <a:t>(C(2012)4890).</a:t>
            </a:r>
            <a:endParaRPr lang="en-GB" sz="1600" b="0" i="0" dirty="0" smtClean="0"/>
          </a:p>
          <a:p>
            <a:pPr eaLnBrk="1" hangingPunct="1">
              <a:defRPr/>
            </a:pPr>
            <a:endParaRPr lang="en-GB" sz="1600" i="0" dirty="0"/>
          </a:p>
          <a:p>
            <a:pPr eaLnBrk="1" hangingPunct="1">
              <a:defRPr/>
            </a:pPr>
            <a:r>
              <a:rPr lang="en-GB" sz="1600" b="1" i="0" dirty="0" smtClean="0"/>
              <a:t>SHO</a:t>
            </a:r>
            <a:r>
              <a:rPr lang="en-GB" sz="1600" i="0" dirty="0" smtClean="0"/>
              <a:t> are invited to adopt and implement open access measures for publications and data resulting from publicly funded research</a:t>
            </a:r>
          </a:p>
          <a:p>
            <a:pPr eaLnBrk="1" hangingPunct="1">
              <a:defRPr/>
            </a:pPr>
            <a:r>
              <a:rPr lang="en-GB" sz="1600" b="0" dirty="0" smtClean="0"/>
              <a:t> </a:t>
            </a:r>
            <a:r>
              <a:rPr lang="en-GB" sz="1600" b="0" dirty="0">
                <a:solidFill>
                  <a:srgbClr val="FF0000"/>
                </a:solidFill>
                <a:sym typeface="Wingdings" panose="05000000000000000000" pitchFamily="2" charset="2"/>
              </a:rPr>
              <a:t></a:t>
            </a:r>
            <a:r>
              <a:rPr lang="en-GB" sz="1600" b="0" dirty="0">
                <a:sym typeface="Wingdings" panose="05000000000000000000" pitchFamily="2" charset="2"/>
              </a:rPr>
              <a:t> </a:t>
            </a:r>
            <a:r>
              <a:rPr lang="en-GB" sz="1600" b="0" dirty="0" smtClean="0"/>
              <a:t>Signed </a:t>
            </a:r>
            <a:r>
              <a:rPr lang="en-GB" sz="1600" b="0" dirty="0"/>
              <a:t>Memorandum of Understanding with LERU, EARTO, EUA, NORDFORSK and Unilateral Statement by Science Europe </a:t>
            </a:r>
          </a:p>
          <a:p>
            <a:pPr marL="0" indent="0" eaLnBrk="1" hangingPunct="1">
              <a:buFontTx/>
              <a:buNone/>
              <a:defRPr/>
            </a:pPr>
            <a:endParaRPr lang="en-GB" sz="1600" i="0" dirty="0"/>
          </a:p>
          <a:p>
            <a:pPr eaLnBrk="1" hangingPunct="1">
              <a:defRPr/>
            </a:pPr>
            <a:r>
              <a:rPr lang="en-GB" sz="1600" b="1" i="0" dirty="0" smtClean="0"/>
              <a:t>The Commission "</a:t>
            </a:r>
            <a:r>
              <a:rPr lang="en-GB" sz="1600" b="0" i="0" dirty="0" smtClean="0"/>
              <a:t>will adopt establish open access to scientific publications as a general principle for all EU funded research projects in Horizon 2020. For research data the EC will develop a flexible approach that takes into account different scientific areas and business related interests". "The Commission will continue to fund projects related to open access." </a:t>
            </a:r>
          </a:p>
          <a:p>
            <a:pPr>
              <a:defRPr/>
            </a:pPr>
            <a:r>
              <a:rPr lang="en-GB" sz="1600" b="0" i="0" dirty="0" smtClean="0">
                <a:solidFill>
                  <a:srgbClr val="FF0000"/>
                </a:solidFill>
                <a:sym typeface="Wingdings" panose="05000000000000000000" pitchFamily="2" charset="2"/>
              </a:rPr>
              <a:t></a:t>
            </a:r>
            <a:r>
              <a:rPr lang="en-GB" sz="1600" b="0" i="0" dirty="0" smtClean="0">
                <a:sym typeface="Wingdings" panose="05000000000000000000" pitchFamily="2" charset="2"/>
              </a:rPr>
              <a:t> </a:t>
            </a:r>
            <a:r>
              <a:rPr lang="en-GB" sz="1600" b="0" i="0" dirty="0" smtClean="0"/>
              <a:t>Communication </a:t>
            </a:r>
            <a:r>
              <a:rPr lang="en-GB" sz="1600" b="0" i="0" dirty="0"/>
              <a:t>'Towards better access to scientific information',</a:t>
            </a:r>
            <a:r>
              <a:rPr lang="en-GB" sz="1600" b="0" i="0" dirty="0" smtClean="0"/>
              <a:t> </a:t>
            </a:r>
            <a:r>
              <a:rPr lang="en-GB" sz="1600" b="0" i="0" dirty="0"/>
              <a:t>COM(2012)401</a:t>
            </a:r>
          </a:p>
        </p:txBody>
      </p:sp>
    </p:spTree>
    <p:extLst>
      <p:ext uri="{BB962C8B-B14F-4D97-AF65-F5344CB8AC3E}">
        <p14:creationId xmlns:p14="http://schemas.microsoft.com/office/powerpoint/2010/main" val="27788627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GB" dirty="0" smtClean="0"/>
              <a:t>Communication 'Towards better access to scientific information'</a:t>
            </a:r>
          </a:p>
        </p:txBody>
      </p:sp>
      <p:sp>
        <p:nvSpPr>
          <p:cNvPr id="16387" name="Content Placeholder 2"/>
          <p:cNvSpPr>
            <a:spLocks noGrp="1"/>
          </p:cNvSpPr>
          <p:nvPr>
            <p:ph idx="1"/>
          </p:nvPr>
        </p:nvSpPr>
        <p:spPr/>
        <p:txBody>
          <a:bodyPr/>
          <a:lstStyle/>
          <a:p>
            <a:pPr eaLnBrk="1" hangingPunct="1"/>
            <a:r>
              <a:rPr lang="en-GB" sz="2000" dirty="0" smtClean="0"/>
              <a:t>Why does better access matter for Europe?</a:t>
            </a:r>
          </a:p>
          <a:p>
            <a:pPr eaLnBrk="1" hangingPunct="1"/>
            <a:r>
              <a:rPr lang="en-GB" sz="2000" dirty="0" smtClean="0"/>
              <a:t>The Commission's vision</a:t>
            </a:r>
          </a:p>
          <a:p>
            <a:pPr eaLnBrk="1" hangingPunct="1"/>
            <a:r>
              <a:rPr lang="en-GB" sz="2000" dirty="0" smtClean="0"/>
              <a:t>Where do we stand?</a:t>
            </a:r>
          </a:p>
          <a:p>
            <a:pPr lvl="1" eaLnBrk="1" hangingPunct="1"/>
            <a:r>
              <a:rPr lang="en-GB" sz="1800" b="0" dirty="0" smtClean="0"/>
              <a:t>Access to publication and data, preservation, international context</a:t>
            </a:r>
          </a:p>
          <a:p>
            <a:pPr eaLnBrk="1" hangingPunct="1"/>
            <a:r>
              <a:rPr lang="en-GB" sz="2000" dirty="0" smtClean="0"/>
              <a:t>What are the barriers to change?</a:t>
            </a:r>
          </a:p>
          <a:p>
            <a:pPr lvl="1" eaLnBrk="1" hangingPunct="1"/>
            <a:r>
              <a:rPr lang="en-GB" sz="1800" b="0" dirty="0" smtClean="0"/>
              <a:t>Transition to OA to publications, the case of data, long-term preservation</a:t>
            </a:r>
          </a:p>
          <a:p>
            <a:pPr eaLnBrk="1" hangingPunct="1"/>
            <a:r>
              <a:rPr lang="en-GB" sz="2000" dirty="0" smtClean="0"/>
              <a:t>Action at European level</a:t>
            </a:r>
          </a:p>
          <a:p>
            <a:pPr lvl="1" eaLnBrk="1" hangingPunct="1"/>
            <a:r>
              <a:rPr lang="en-GB" sz="1800" b="0" dirty="0" smtClean="0"/>
              <a:t>What has the Commission done so far, what are the next steps (</a:t>
            </a:r>
            <a:r>
              <a:rPr lang="en-GB" sz="1800" dirty="0" smtClean="0"/>
              <a:t>Horizon 2020</a:t>
            </a:r>
            <a:r>
              <a:rPr lang="en-GB" sz="1800" b="0" dirty="0" smtClean="0"/>
              <a:t>)</a:t>
            </a:r>
          </a:p>
        </p:txBody>
      </p:sp>
    </p:spTree>
    <p:extLst>
      <p:ext uri="{BB962C8B-B14F-4D97-AF65-F5344CB8AC3E}">
        <p14:creationId xmlns:p14="http://schemas.microsoft.com/office/powerpoint/2010/main" val="34502288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519113" y="1196975"/>
            <a:ext cx="8516937" cy="936625"/>
          </a:xfrm>
        </p:spPr>
        <p:txBody>
          <a:bodyPr/>
          <a:lstStyle/>
          <a:p>
            <a:pPr eaLnBrk="1" hangingPunct="1"/>
            <a:r>
              <a:rPr lang="en-GB" dirty="0" smtClean="0">
                <a:ea typeface="MS PGothic" pitchFamily="34" charset="-128"/>
              </a:rPr>
              <a:t>Recommendation </a:t>
            </a:r>
            <a:r>
              <a:rPr lang="en-GB" dirty="0" smtClean="0">
                <a:ea typeface="MS PGothic" pitchFamily="34" charset="-128"/>
              </a:rPr>
              <a:t>to Member States</a:t>
            </a:r>
          </a:p>
        </p:txBody>
      </p:sp>
      <p:sp>
        <p:nvSpPr>
          <p:cNvPr id="18435" name="Content Placeholder 2"/>
          <p:cNvSpPr>
            <a:spLocks noGrp="1"/>
          </p:cNvSpPr>
          <p:nvPr>
            <p:ph idx="1"/>
          </p:nvPr>
        </p:nvSpPr>
        <p:spPr>
          <a:xfrm>
            <a:off x="457200" y="2276475"/>
            <a:ext cx="8578850" cy="4248150"/>
          </a:xfrm>
        </p:spPr>
        <p:txBody>
          <a:bodyPr/>
          <a:lstStyle/>
          <a:p>
            <a:pPr marL="0" indent="0" eaLnBrk="1" hangingPunct="1">
              <a:buFontTx/>
              <a:buNone/>
              <a:defRPr/>
            </a:pPr>
            <a:r>
              <a:rPr lang="en-GB" sz="2000" dirty="0" smtClean="0"/>
              <a:t>Member States to define policies for and implement:</a:t>
            </a:r>
          </a:p>
          <a:p>
            <a:pPr lvl="1" eaLnBrk="1" hangingPunct="1">
              <a:defRPr/>
            </a:pPr>
            <a:r>
              <a:rPr lang="en-GB" sz="1800" dirty="0" smtClean="0"/>
              <a:t>OA to publications</a:t>
            </a:r>
          </a:p>
          <a:p>
            <a:pPr lvl="1" eaLnBrk="1" hangingPunct="1">
              <a:defRPr/>
            </a:pPr>
            <a:r>
              <a:rPr lang="en-GB" sz="1800" dirty="0" smtClean="0"/>
              <a:t>OA to research data </a:t>
            </a:r>
          </a:p>
          <a:p>
            <a:pPr lvl="1" eaLnBrk="1" hangingPunct="1">
              <a:defRPr/>
            </a:pPr>
            <a:r>
              <a:rPr lang="en-GB" sz="1800" dirty="0" smtClean="0"/>
              <a:t>Preservation and re-use of scientific information</a:t>
            </a:r>
          </a:p>
          <a:p>
            <a:pPr lvl="1" eaLnBrk="1" hangingPunct="1">
              <a:defRPr/>
            </a:pPr>
            <a:r>
              <a:rPr lang="en-GB" sz="1800" dirty="0" smtClean="0"/>
              <a:t>E-infrastructures</a:t>
            </a:r>
          </a:p>
          <a:p>
            <a:pPr lvl="1" eaLnBrk="1" hangingPunct="1">
              <a:buFontTx/>
              <a:buNone/>
              <a:defRPr/>
            </a:pPr>
            <a:endParaRPr lang="en-GB" sz="1000" dirty="0" smtClean="0"/>
          </a:p>
          <a:p>
            <a:pPr marL="0" indent="0" eaLnBrk="1" hangingPunct="1">
              <a:buFontTx/>
              <a:buNone/>
              <a:defRPr/>
            </a:pPr>
            <a:r>
              <a:rPr lang="en-GB" sz="2000" dirty="0" smtClean="0"/>
              <a:t>Consistency between H2020 policy and MS policy</a:t>
            </a:r>
          </a:p>
          <a:p>
            <a:pPr eaLnBrk="1" hangingPunct="1">
              <a:buFontTx/>
              <a:buNone/>
              <a:defRPr/>
            </a:pPr>
            <a:endParaRPr lang="en-GB" sz="1000" dirty="0" smtClean="0"/>
          </a:p>
          <a:p>
            <a:pPr marL="0" indent="0" eaLnBrk="1" hangingPunct="1">
              <a:buFontTx/>
              <a:buNone/>
              <a:defRPr/>
            </a:pPr>
            <a:r>
              <a:rPr lang="en-GB" sz="2000" dirty="0" smtClean="0"/>
              <a:t>Structured co-ordination of MS (</a:t>
            </a:r>
            <a:r>
              <a:rPr lang="en-GB" sz="2000" b="1" u="sng" dirty="0" smtClean="0"/>
              <a:t>National Points of Reference</a:t>
            </a:r>
            <a:r>
              <a:rPr lang="en-GB" sz="2000" dirty="0" smtClean="0"/>
              <a:t>) at EU-level and reporting</a:t>
            </a:r>
          </a:p>
          <a:p>
            <a:pPr eaLnBrk="1" hangingPunct="1">
              <a:defRPr/>
            </a:pPr>
            <a:endParaRPr lang="en-GB" sz="1000" dirty="0" smtClean="0"/>
          </a:p>
        </p:txBody>
      </p:sp>
      <p:sp>
        <p:nvSpPr>
          <p:cNvPr id="17412" name="AutoShape 7" descr="data:image/jpeg;base64,/9j/4AAQSkZJRgABAQAAAQABAAD/2wCEAAkGBg8QEBAQEBQQDxAQFRAQDQ4QDxQQEA8PFBAVFBYVFBQXGyYeFxkkGRQUHy8gJScpLiwsFR8xNTAqNSYrLCkBCQoKDgwOGg8PFykcHyQpKSkqLCwpKSkpKSwpKSwsKSwvKSksKSwpLCk1KSkpLCksLCkpLCksKSk1KSksKSwsLP/AABEIAOEA4QMBIgACEQEDEQH/xAAcAAEAAQUBAQAAAAAAAAAAAAAABwEDBAUGAgj/xABGEAABAwICBgUIBwYFBQEAAAABAAIDBBEFIQYSEzFBUQciYXGBJDJCcnORobIUI1JigrHRCENTkqKzo8HD4fAzNGNkgyX/xAAaAQEAAgMBAAAAAAAAAAAAAAAAAwQBAgUG/8QAKREBAAICAAUEAgEFAAAAAAAAAAECAxEEEiExcSIjMkETUWEFFTNCgf/aAAwDAQACEQMRAD8AnFERAREQEREBERAREQEVLrV4npXQU2VRU00J+zJMxrv5b3QbVFxtT0t4Qw2EssnbFSzvb4ODLFYr+mOg9GKsf2iAN+ZwQd4i4JnTHQ8Ya1vaYWn5XlZMHS9hLiA6SeMn+JSTgDvIYQg7RFpsO0zw2oOrBVU0jvsCZmv/ACk3+C3AKCqIiAiIgIiICIiAiIgIiICIiAiIgIiICoSrVXWRxMfLK5scbAXPke4NY1o3kk7gof0y6bnvLoMKAAza6ukbe+X7iM/M7LLcd6xvTW1orG5Shj+lFHQx7Sqmjhbnqhxu955MYOs49gCjDHunp7iWYfT5ZgVFVlfOwLYmm/bmR3KMpIZJpDNO980rvOllcXvPZc7h2DJZsFCMvD81pN/0p24uN6q7CpZiVYb1VVUyA/u2P2EXds4tUOHrXVyg0IjYOqxre5oCkWj0fyFgtpDgQG+w+KlXUeQ6Jjkspuiw5KQ2YTGOZVwYdHyQRw7RYcljy6KDkpPOHM5K27CmHmgiCu0LY8EOY1w5FoKxKbDq2jzpKippwMgxshfEBllsZNaPgPRUwy4IDut7lrarAOxBH2F9OdTA90VfAJ2sJaZ6azJTY2uY3HVPgR3KTNGtNqHEW3pZmPcM3wnqTM9aN3WA7dygPSOgAqqkcpZB/WVo3UjmOa9hcx7DdkjHFj2Hm1wzCh/JqdS6k8BM44vX7h9agqqgvQ/pqqacthxIGph3NqmN8ojz3yNGUg3ZgA+spowvFoKqJs1PIyaJ/myMdrNPZ2HsUkTtz70tSdWhmIqXVVloIiICIiAiIgIiICIiAtPpNpRTYfAZ6l2o0HVY0ZvleQbMjb6TjYppTpPT4dTPqagkNbkxjfPlkPmsYOJPw3lfOWP4/U4pUmoqTuuIIASY6eMnzW8ycru3k9lgNZtpFkyRjjcsvS7TSsxaT6y8NM03ho2u6g5OkPpv+A4DicCmobLIo6IkgAFziQ1rQLlzjkAAN5UsaHdGTWBs9aA52RZTXu1vtPtHs3d6h62lyptk4i2quN0a0EqqyzmNEUPGeQENPqDe/wAMu1SbgnR7RUoDi36RKM9pKAQD91m4fE9q6fICwyAyAGQAVt7lJFIhfxcLSnWessoBVRFItiIiAiIgWVC1VRBGukmitNUSyuLdnIXv+sZkSdY+cNzlwOM6Jz093EbSP+Iwbh95u9vxHapWrXfWy+u/5irDrKlb5S7/AA+e1KRE9YQbPSXV7RzSWswuba0ruoTeemdcwzj7w4O5OGY7RkpA0g0NY+8lOA1+90W5j/V+yfh3LgKujIJa4FrgbOaRYgrNbaWsmHHxFej6B0M04pcThMkJ1ZGW+kU7iNpC48+bTY2duNl0V18o0FfUUNQyqpXbOaPcd7XtO9kjfSYeXiLEAr6J0F03gxSmErPq5WWbU05N3RSd/Fh3h3EcjcK1W3M89nwWxW1LpkVAVVbK4iIgIiICIiArFdWxwxvllcI442l8j3Gwa0C5JV8qFOmzTIyyjC4XdSPVfXOHpPObIu4ZOPe0cCsTOmtrRWNy47TDSyXFqszOu2njLm0cJ9GO/nu++6wJ5Cw4Z26KjJLQ0FxJAa0C5cSbAADebrHoqaymDoy0PDGitnb13DyVjh5jD+87zw7O9QfKXHtNuIycsNloLoK2ja2ecB1U4ZDIiAEbm/e5nw7+uc9HvVh71L0jpDq46Vx15avTnqzJIvD5FYllyKxtttvURFI3EREBERAREQcHiEv10vtJPmKsbZW8Uk+vn9pJ85WLtVz7z6pd/DT26+GaZVo9IsCbUDWbZszR1XcHj7Lv1WftVQyrTaekTSdwi6spCCWuBDgSHA7wVZwPHajDKplXT5ub1ZYibNniJ6zHcuYPA2K7jSXCRKNqwddo6wHpt/ULh6qC6mpZLnxVz03p9MYBjkFbTxVMDtaOVt282nc5rhwcDcEcwtivn7oj0xNDWCkld5LWODW3PVhqTk13YH5NPbqnmvoAFXIncbeYyUnHaayqiIsoxERAREQaTTLSNuH0VRVOzMbbRM/iTO6sbfFxHhdfM9IHyOdLIS+SRzpJXne+Rxu4nxJUidO2PbWpp6BhBbABUzj/AMzwWxg9zC4/jC4qihsFFklzuMy6jldVoHo19MqWtcPqYrSVHItv1WfiII7gVN5cALDIDIAbgFzWgeC/RaNmsLSz2ml5i46rfBvxJW9kkSsahLwuP8dNz3l6fIsd8q8SSrHkmWJlPMvb5VjTTZFeJJliTTZFa76td9XcBECKwnEREBERAREQRbjEnlE/tZPnKxNqvWNyeVVHtZfnKwtquZf5S9Vw9far4ZW1TarF2qbVaJuRlGRchj+H6j9Yea+5HY7iF0u1WJiMIkY5vHe3sP8Az81ms6lvSOWUe4hT3B4do3jtX0N0XaVnEMPifIb1EPk9VzMjALP3Dzm6rvE8lBFVFvXRdDuP/RMT2DjaKubsjfhOy7oz49ZviFdxW+nH/qWDXqh9CIqAqqsOIIiIC8vdYEncMz3L0uc6RcT+jYVXyg6rhDIyM8RJINm23i4IPnjEsTNbW1VWcxPK97PZA6sY/ka1dFonhX0iqgiIu1zgZMvQb1ne8C3iuVwqGwA5AAKUOi6k+ummP7tjWNPa9xJ+DB71WnrLiX93NEfyk18n+yxZJVSSVYkkq3mXVmXuSVYsky8SzLEkmUcyjmV2SZYc0+RVuWdYc061ieqPm6pXCKgVVcXhERAREQEREEN48/yqp9rL85WDtFf0hd5XVe2l+crX665mT5S9lw1fZr4hk7RNosbXTXWixysnaKhesfXTXQ5WkxaCzzydn7/91z9VK+J7Jo8pIXMliPJ8bg9vxAXVYq24B5Ze9c3Xx71Yxyq8Xj5sfV9SYViDaiCGdmbJo45Weq9ocPzWYuD6FcR22EQNJu6nfNTnsDZC5g/kc1d4rzyExqdCIiMCjnp2rNTCxH/HqIIx+EmX/TUjKKf2gj5LQjnUk+6B/wCqxPZredVlFmHsyCljo5j1aaR325Tb1WsYPz1lFVAMgpY0LdajZ2ukP9ZVb7cbB1zOhklWJLMvMsqxJZVrMuhNnqWZYcsy8yyrCmmWkygtZ7lnWFLOvE0yw5Js1iO6v+T1R5TsFVUCqug7QiIgIiICIiCD9I3eWVXtpvnK12us3SU+W1XtpvnK1t1zMnyl7jhI9iniF3XTXVq6XWizpd1011aul0NLdbm0rn61q38+49y0dYFLRXzx6ZSX+z7VjZYhBxZNFLbski1f9IqXFCX7P7vKsRHOKmPufKP81Nq6FezxeaNZJ8iIiyiFFH7QI8moD/7Dv7D/ANFK6jLp8pC7DoJB+5qY3O9V7Hx/m5qxPZrf4yieg3BSholL5IzsL/nKizD3ZBSJojUfUOb9l7vcWtP5kqrbu4mKdZW+llWJLKqyvWHNIo5lbtZ5llWFNKvUr1hyuWqrezxLKrI3+78161VUM/yW1e6vXc3jynoKqoFVX3pBERAREQEREEFaS/8Ae1ftpvnK1q22kbfLKr2039wrXai5mT5S9zwk+xTxC0iu6iai0WdrSK7qKmohtjz7j3LR1m4re1Ys0rQVpyUtFbPPpl3fQCPK8QPKKnH+JJ+im5Q5+z7SH/8ARm4F1PCO9jXvP9wKY1fr2eLzf5J8iIi2RC5DpZw/bYPWgb42CoH/AMXiQ/BpXXqxWUzZY5I3i7JGujeObXNLT8CjEvljDJMgu40RqLGRnMNcPC4P5hcFDTOp5Zad/nwSSQv4XMby2/ja/iunwKr1JWHgTqnuOX52VW8OFkjky/8AXayvWHK5XnuWLIVCmtKxI5WdVZBjVNmsIJjaxqJqK/s02azHdmlfVCbAqqgVV0HeEREBERAREQQppC3yuq9tL85Wu1Ft8fZ5XU+2l+crA2a5mT5S9nwtvZr4hj6iaiyNmmzUaxzMfUTUWRs0MayxzNRihs0Dmucrn5FbzF5euR9nLx3rmcTlNjbM8BxJ4BT44V+Kvy06px6CKDUwsy8ameaT8LCIR/bPvUjrT6JYP9DoaSlyvDFGx5HGTVu8+LiT4rcK+8dM7nYiIjAqFVRB8+9MeBGlxT6QAdlXNEl+DZ42tY9u7iAx3i5aGilyU3dK2ipr8PkEYvUU5+kU1t7ntB1mD1mlw77clAGG1QIBHHcob1czjcX+yRsOq9pGDxGTu8LI2a5vAq7UeAfNfYHsPA/85rrhGq0wr4554YuzTZrK2SbJYScrF2aoYll7JDGsx3bVr6oSwFVUCqr7qiIiAiIgIiIIixtnlVR7WX5ysLZrbYxH5TUe1l+crE2S5mT5S9Xw9var4YmzTZrL2SbJaJudibNWKt4YxzjwHx4LYmNczpFXXdsxubm71uXh/msxG21Z5paOrl3k7zclZfR7gZrsVpoyCYoHCqnPDVicHNafWfqjuutNXT2BUy9B+jBp6N1ZILS1xa9l97aVt9mN/pXL/wAQ5K7iq5X9Sz9OWPtJaIisOCIiICIiChC+delDRM4bXmSMWpawulhsOrFNvkiJ77uHY63or6LWl0u0ZhxGlkpZsg8AxyDzopW5teO4+8XCxMbaXpF66l870dRddxo7iYkbs3HrtHVP2m/qFHlVRT0dRJS1LdSaI6rh6Lh6L2Hi0jMFbOhrC0hzTZwsQRwKq2rpxLROG+0m7JNksXAcYZUNtkJGjrt5/eb2fkttslppdrq0bhh7JUdEs3ZKjosisx3bxXqkIIgRXV4REQEREBERBGuKxeUT+0k+crF2K22IxfXTe0k+YrH2K5949UvQYb6x18MHYpslnbFa/F8Rjp2azsycmM4uP6dq00ni02nUNbjuIiBmX/UdcMHL7x7lwdVPvJzO8lZOJYg6R7nvN3H3AcAOxaaTaSvZFC10ksjgyKNvnPedwH68FLSqxkvGGnWW10N0Xditcynsdgy0tY8XGrAD5txuc89Ud5PBfTkUQa0NaA1rQGtaMgGgWAAXM9HmhbMLpBFk6eU7SrlGetLa1m/daMgPHeSupVysah5bNlnLebSIiLZCIiICIiAiIg4fpL6O2YnEJIiI62AHYSHJsjd5ik+6TuPonvIMDxvkie6KVro5YyWSxvFnMcOBX1eQuG6RujSPEmbaEthrmC0cpyZM0bo5bcOTt47slpau0GbDGSP5RDQ17mua9hLXNza4bwVIWj+lMc9mS2jm3Dg2Q/d5HsUTTxz0srqepY6GZnnxv39hBGTmngRks+nq7qCa6cj14LdE16gR0YsVwGC6aSxWbLeZg3G/1jR2E+d4+9dnQ4xDO28bw48WnJ472rEd17Fnrk7dJSCEVAVVW3QEREBERAREug4yujG1l9d/zFWCwKmN4lFC+V0r2sGu+1zmesdw3lcPjOnT3XbTgxt3bR1tc+qNzfz7lSt8pd7h8N8lI12dBj2kUVMCPPlPmxg7u1x4BRxieKPleZJHazj4ADkBwCxqiruSSSScySbknmSVrjK+R7YomukkkOrHGwaz3uPAAJFdr82pw9e/X9qVVUbgC7nOIa1rRdznE2AAG8k8FNXRT0aGiH02rF6yRpEcW8UkbrXHbIcrnhuHG9OjLoq+h2rK0NfWEXii85lIDyO50nN24bhzMlgK1SmnnuK4mc06+gKqIt1MREQEREBERAREQEKIg5/S7QikxOIMqG2ey+wqGWE0JP2Xct12nIqCNK9BK/CnF0jTPS+hWRC7QOUrRnGe09Xt4L6XXl8YIIIBByIOYI7QsTG0d8dbx1fKlNiAPFbKmrrEEEggixBsQpV0p6FKGpJkpD9BmOdo23p3H70Xo/ht4qLsd0BxagN5IHzxA5T0odMy3NzQNZm7iLdqimnVQtwcxaJhPlNjINs7rOjxJpUO4XppG8dV7XcDZwNlv6bSgHj8VO6SSW1TTxC97dvMe9cHFpGOavt0hHNGXa7dvMe9eHVTRxC452kI5qxLpGOaDs34g0LCnxgDkFxVRpOBx+K0eJaZMYCXPDRzLgB8UHM6UV2tWVLiSfrZACTew1zl3LQz1oW1otFsSxOaR9LA8xPc54qZQYYC1xJBa9w6/wCEHgpH0Y6DKaIiSveayQZ7EAx0wPaN7/E27FX/AB7nbtf3CKYq1j9Iv0b0Ur8UeG0sZEV7S1cnVgjHHP0z91tzztvU7aE9HNJhbdZg21S4Wlq5ANcg72sHoM3ZDfbO66enpmRtayNrY2MADGMaGtaBuAAyAV1SxWIcvLnvln1SoAqoi2QiIiAiIgIiICIiAiIgIiICIiAiIg0uM6F4fWZ1FPFI/P60N1JhflIyzh71y9X0M0l709RV0/Jmu2dn+I0u/qUhIgil/RLiDSdStgeOAfTPYfEiQ/ksZ/RzjYPVdQuHM1ErD7tkfzUvogh9vR1jhIu6hA4kVMrj7tiFkjooxJ1tasp4+YbBJLb+tqldEEdUvQ1BcGoqqqbmxmpAw+LWl4/mXSYPoBhlIQ6Gnj2g3TS3nm3/AMSQlw966FEFLKqIgIiICIiAiIgIiICIiAiIgIiICIiAiIgIiICIiAiIgIiICIiAiIgIiICIiAiIgIiICIiD/9k="/>
          <p:cNvSpPr>
            <a:spLocks noChangeAspect="1" noChangeArrowheads="1"/>
          </p:cNvSpPr>
          <p:nvPr/>
        </p:nvSpPr>
        <p:spPr bwMode="auto">
          <a:xfrm>
            <a:off x="0" y="-58896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18135118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0" y="908050"/>
            <a:ext cx="8229600" cy="936625"/>
          </a:xfrm>
        </p:spPr>
        <p:txBody>
          <a:bodyPr/>
          <a:lstStyle/>
          <a:p>
            <a:pPr indent="0" eaLnBrk="1" hangingPunct="1"/>
            <a:r>
              <a:rPr lang="en-GB" dirty="0" smtClean="0"/>
              <a:t>Open access in the  ERA (</a:t>
            </a:r>
            <a:r>
              <a:rPr lang="en-GB" dirty="0" smtClean="0">
                <a:solidFill>
                  <a:srgbClr val="FF0000"/>
                </a:solidFill>
              </a:rPr>
              <a:t>2013</a:t>
            </a:r>
            <a:r>
              <a:rPr lang="en-GB" dirty="0" smtClean="0"/>
              <a:t>)</a:t>
            </a:r>
          </a:p>
        </p:txBody>
      </p:sp>
      <p:sp>
        <p:nvSpPr>
          <p:cNvPr id="19459" name="Content Placeholder 2"/>
          <p:cNvSpPr>
            <a:spLocks noGrp="1"/>
          </p:cNvSpPr>
          <p:nvPr>
            <p:ph idx="1"/>
          </p:nvPr>
        </p:nvSpPr>
        <p:spPr>
          <a:xfrm>
            <a:off x="107950" y="1628800"/>
            <a:ext cx="9036050" cy="4679950"/>
          </a:xfrm>
        </p:spPr>
        <p:txBody>
          <a:bodyPr>
            <a:noAutofit/>
          </a:bodyPr>
          <a:lstStyle/>
          <a:p>
            <a:pPr>
              <a:defRPr/>
            </a:pPr>
            <a:r>
              <a:rPr lang="en-GB" sz="1800" b="1" i="0" dirty="0" smtClean="0"/>
              <a:t>Member States (MS)</a:t>
            </a:r>
          </a:p>
          <a:p>
            <a:pPr marL="400050" lvl="1" indent="-400050">
              <a:buFont typeface="Wingdings" panose="05000000000000000000" pitchFamily="2" charset="2"/>
              <a:buChar char="ü"/>
              <a:defRPr/>
            </a:pPr>
            <a:r>
              <a:rPr lang="en-GB" sz="1600" b="0" dirty="0">
                <a:ea typeface="+mn-ea"/>
                <a:cs typeface="+mn-cs"/>
                <a:sym typeface="Wingdings" panose="05000000000000000000" pitchFamily="2" charset="2"/>
              </a:rPr>
              <a:t>ERA Progress </a:t>
            </a:r>
            <a:r>
              <a:rPr lang="en-GB" sz="1600" b="0" dirty="0" smtClean="0">
                <a:ea typeface="+mn-ea"/>
                <a:cs typeface="+mn-cs"/>
                <a:sym typeface="Wingdings" panose="05000000000000000000" pitchFamily="2" charset="2"/>
              </a:rPr>
              <a:t>Report (2013): progress among MS "gradual yet visible" (legal and administrative) </a:t>
            </a:r>
            <a:r>
              <a:rPr lang="en-GB" sz="1600" b="0" dirty="0" smtClean="0">
                <a:ea typeface="+mn-ea"/>
                <a:cs typeface="+mn-cs"/>
              </a:rPr>
              <a:t>but efforts need to continue.</a:t>
            </a:r>
          </a:p>
          <a:p>
            <a:pPr marL="400050" lvl="1" indent="-400050">
              <a:buFont typeface="Wingdings" panose="05000000000000000000" pitchFamily="2" charset="2"/>
              <a:buChar char="ü"/>
              <a:defRPr/>
            </a:pPr>
            <a:r>
              <a:rPr lang="en-GB" sz="1600" b="0" dirty="0" smtClean="0">
                <a:ea typeface="+mn-ea"/>
                <a:cs typeface="+mn-cs"/>
              </a:rPr>
              <a:t>For interaction with the EC and among each other MS have nominated a </a:t>
            </a:r>
            <a:r>
              <a:rPr lang="en-GB" sz="1600" b="0" dirty="0">
                <a:ea typeface="+mn-ea"/>
                <a:cs typeface="+mn-cs"/>
              </a:rPr>
              <a:t>national Point of Reference (</a:t>
            </a:r>
            <a:r>
              <a:rPr lang="en-GB" sz="1600" b="0" dirty="0" smtClean="0">
                <a:ea typeface="+mn-ea"/>
                <a:cs typeface="+mn-cs"/>
              </a:rPr>
              <a:t>NPR)</a:t>
            </a:r>
          </a:p>
          <a:p>
            <a:pPr marL="800100" lvl="2" indent="-400050">
              <a:buFont typeface="Wingdings" panose="05000000000000000000" pitchFamily="2" charset="2"/>
              <a:buChar char="ü"/>
              <a:defRPr/>
            </a:pPr>
            <a:r>
              <a:rPr lang="en-GB" dirty="0" smtClean="0">
                <a:ea typeface="+mn-ea"/>
                <a:cs typeface="+mn-cs"/>
              </a:rPr>
              <a:t>First </a:t>
            </a:r>
            <a:r>
              <a:rPr lang="en-GB" dirty="0">
                <a:ea typeface="+mn-ea"/>
                <a:cs typeface="+mn-cs"/>
              </a:rPr>
              <a:t>meeting of NPRs </a:t>
            </a:r>
            <a:r>
              <a:rPr lang="en-GB" dirty="0" smtClean="0">
                <a:ea typeface="+mn-ea"/>
                <a:cs typeface="+mn-cs"/>
              </a:rPr>
              <a:t>held in 2013</a:t>
            </a:r>
          </a:p>
          <a:p>
            <a:pPr marL="285750" lvl="1">
              <a:buFont typeface="Wingdings" panose="05000000000000000000" pitchFamily="2" charset="2"/>
              <a:buChar char="ü"/>
              <a:defRPr/>
            </a:pPr>
            <a:r>
              <a:rPr lang="en-GB" sz="1600" b="0" dirty="0">
                <a:ea typeface="+mn-ea"/>
                <a:cs typeface="+mn-cs"/>
              </a:rPr>
              <a:t>Commissioner </a:t>
            </a:r>
            <a:r>
              <a:rPr lang="en-GB" sz="1600" b="0" dirty="0" err="1" smtClean="0">
                <a:ea typeface="+mn-ea"/>
                <a:cs typeface="+mn-cs"/>
              </a:rPr>
              <a:t>Geoghegan-Quinn</a:t>
            </a:r>
            <a:r>
              <a:rPr lang="en-GB" sz="1600" b="0" dirty="0" smtClean="0">
                <a:ea typeface="+mn-ea"/>
                <a:cs typeface="+mn-cs"/>
              </a:rPr>
              <a:t> participated in a Competitiveness Council debate on open access </a:t>
            </a:r>
          </a:p>
          <a:p>
            <a:pPr marL="285750" lvl="1">
              <a:buFont typeface="Wingdings" panose="05000000000000000000" pitchFamily="2" charset="2"/>
              <a:buChar char="ü"/>
              <a:defRPr/>
            </a:pPr>
            <a:r>
              <a:rPr lang="en-GB" sz="1600" dirty="0" smtClean="0">
                <a:ea typeface="+mn-ea"/>
                <a:cs typeface="+mn-cs"/>
              </a:rPr>
              <a:t>Interest from ERAC – taskforce on "open access and innovation"</a:t>
            </a:r>
            <a:endParaRPr lang="en-GB" sz="1600" b="0" dirty="0" smtClean="0">
              <a:ea typeface="+mn-ea"/>
              <a:cs typeface="+mn-cs"/>
            </a:endParaRPr>
          </a:p>
          <a:p>
            <a:pPr>
              <a:defRPr/>
            </a:pPr>
            <a:r>
              <a:rPr lang="en-GB" sz="1800" b="1" i="0" dirty="0" smtClean="0"/>
              <a:t>Stakeholder Organisations (SHO) </a:t>
            </a:r>
          </a:p>
          <a:p>
            <a:pPr marL="400050" lvl="1" indent="-400050">
              <a:buFont typeface="Wingdings" panose="05000000000000000000" pitchFamily="2" charset="2"/>
              <a:buChar char="ü"/>
              <a:defRPr/>
            </a:pPr>
            <a:r>
              <a:rPr lang="en-GB" sz="1600" b="0" dirty="0" smtClean="0">
                <a:ea typeface="+mn-ea"/>
                <a:cs typeface="+mn-cs"/>
              </a:rPr>
              <a:t>Significant </a:t>
            </a:r>
            <a:r>
              <a:rPr lang="en-GB" sz="1600" b="0" dirty="0">
                <a:ea typeface="+mn-ea"/>
                <a:cs typeface="+mn-cs"/>
              </a:rPr>
              <a:t>interest in the subject, have organised a variety of events, many of them with Commission (e.g. LERU Conference of 2012, </a:t>
            </a:r>
            <a:r>
              <a:rPr lang="en-GB" sz="1600" b="0" dirty="0" err="1">
                <a:ea typeface="+mn-ea"/>
                <a:cs typeface="+mn-cs"/>
              </a:rPr>
              <a:t>Nordforsk</a:t>
            </a:r>
            <a:r>
              <a:rPr lang="en-GB" sz="1600" b="0" dirty="0">
                <a:ea typeface="+mn-ea"/>
                <a:cs typeface="+mn-cs"/>
              </a:rPr>
              <a:t> Open Data Workshop, COST workshop, a the Science Europe ERA Europe High Level Workshop). </a:t>
            </a:r>
          </a:p>
          <a:p>
            <a:pPr marL="400050" lvl="1" indent="-400050">
              <a:buFont typeface="Wingdings" panose="05000000000000000000" pitchFamily="2" charset="2"/>
              <a:buChar char="ü"/>
              <a:defRPr/>
            </a:pPr>
            <a:r>
              <a:rPr lang="en-GB" sz="1600" b="0" dirty="0">
                <a:ea typeface="+mn-ea"/>
                <a:cs typeface="+mn-cs"/>
              </a:rPr>
              <a:t>Open access also a point for discussion in the ERA High Level Stakeholder Platform and the associated doers network. </a:t>
            </a:r>
            <a:endParaRPr lang="en-GB" sz="1600" b="0" dirty="0" smtClean="0">
              <a:ea typeface="+mn-ea"/>
              <a:cs typeface="+mn-cs"/>
            </a:endParaRPr>
          </a:p>
          <a:p>
            <a:pPr marL="400050" lvl="1" indent="-400050">
              <a:buFont typeface="Wingdings" panose="05000000000000000000" pitchFamily="2" charset="2"/>
              <a:buChar char="ü"/>
              <a:defRPr/>
            </a:pPr>
            <a:r>
              <a:rPr lang="en-GB" sz="1600" b="0" dirty="0">
                <a:sym typeface="Wingdings" panose="05000000000000000000" pitchFamily="2" charset="2"/>
              </a:rPr>
              <a:t>ERA Progress Report (2013): </a:t>
            </a:r>
            <a:r>
              <a:rPr lang="en-GB" sz="1600" b="0" dirty="0" smtClean="0">
                <a:ea typeface="+mn-ea"/>
                <a:cs typeface="+mn-cs"/>
              </a:rPr>
              <a:t>Significant number of Research Funders and Research Performing Organisations support OA on the national level </a:t>
            </a:r>
            <a:endParaRPr lang="en-GB" sz="1600" b="0" dirty="0">
              <a:ea typeface="+mn-ea"/>
              <a:cs typeface="+mn-cs"/>
            </a:endParaRPr>
          </a:p>
        </p:txBody>
      </p:sp>
    </p:spTree>
    <p:extLst>
      <p:ext uri="{BB962C8B-B14F-4D97-AF65-F5344CB8AC3E}">
        <p14:creationId xmlns:p14="http://schemas.microsoft.com/office/powerpoint/2010/main" val="16990548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68313" y="1052513"/>
            <a:ext cx="8229600" cy="936625"/>
          </a:xfrm>
        </p:spPr>
        <p:txBody>
          <a:bodyPr/>
          <a:lstStyle/>
          <a:p>
            <a:r>
              <a:rPr lang="en-GB" dirty="0"/>
              <a:t>Open access in FP7 </a:t>
            </a:r>
          </a:p>
        </p:txBody>
      </p:sp>
      <p:sp>
        <p:nvSpPr>
          <p:cNvPr id="7171" name="Content Placeholder 2"/>
          <p:cNvSpPr>
            <a:spLocks noGrp="1"/>
          </p:cNvSpPr>
          <p:nvPr>
            <p:ph idx="1"/>
          </p:nvPr>
        </p:nvSpPr>
        <p:spPr>
          <a:xfrm>
            <a:off x="250825" y="1844675"/>
            <a:ext cx="8229600" cy="4537075"/>
          </a:xfrm>
        </p:spPr>
        <p:txBody>
          <a:bodyPr/>
          <a:lstStyle/>
          <a:p>
            <a:r>
              <a:rPr lang="en-GB" sz="1800" b="1" dirty="0" smtClean="0"/>
              <a:t>OA publishing costs are eligible in FP7</a:t>
            </a:r>
          </a:p>
          <a:p>
            <a:pPr lvl="1"/>
            <a:r>
              <a:rPr lang="en-GB" sz="1800" b="0" dirty="0" smtClean="0"/>
              <a:t>Since the beginning of FP7, for all projects</a:t>
            </a:r>
          </a:p>
          <a:p>
            <a:pPr lvl="1"/>
            <a:r>
              <a:rPr lang="en-GB" sz="1800" b="0" dirty="0" smtClean="0"/>
              <a:t>Limited to duration of project</a:t>
            </a:r>
          </a:p>
          <a:p>
            <a:pPr marL="457200" lvl="1" indent="0">
              <a:buNone/>
            </a:pPr>
            <a:endParaRPr lang="en-GB" sz="1800" b="0" dirty="0" smtClean="0"/>
          </a:p>
          <a:p>
            <a:r>
              <a:rPr lang="en-GB" sz="1800" b="1" dirty="0" smtClean="0"/>
              <a:t>OA Pilot in FP7</a:t>
            </a:r>
          </a:p>
          <a:p>
            <a:pPr lvl="1"/>
            <a:r>
              <a:rPr lang="fr-BE" sz="1800" b="0" dirty="0" smtClean="0"/>
              <a:t>Best effort basis </a:t>
            </a:r>
            <a:endParaRPr lang="en-GB" sz="1800" b="0" dirty="0" smtClean="0"/>
          </a:p>
          <a:p>
            <a:pPr lvl="1"/>
            <a:r>
              <a:rPr lang="en-GB" sz="1800" b="0" dirty="0" smtClean="0"/>
              <a:t>7 areas (&gt;1500 projects to date)</a:t>
            </a:r>
          </a:p>
          <a:p>
            <a:pPr lvl="1"/>
            <a:r>
              <a:rPr lang="en-GB" sz="1800" b="0" dirty="0" smtClean="0"/>
              <a:t>20% of total FP7 budget (2007-2013)</a:t>
            </a:r>
          </a:p>
          <a:p>
            <a:pPr lvl="1"/>
            <a:r>
              <a:rPr lang="fr-BE" sz="1800" b="0" dirty="0" smtClean="0"/>
              <a:t>6/12-month embargo</a:t>
            </a:r>
            <a:endParaRPr lang="en-GB" sz="1800" b="0" dirty="0" smtClean="0"/>
          </a:p>
          <a:p>
            <a:endParaRPr lang="en-GB" sz="1800" dirty="0"/>
          </a:p>
          <a:p>
            <a:r>
              <a:rPr lang="en-GB" sz="1800" b="1" dirty="0" err="1" smtClean="0"/>
              <a:t>OpenAIRE</a:t>
            </a:r>
            <a:endParaRPr lang="en-GB" sz="1800" b="1" dirty="0" smtClean="0"/>
          </a:p>
          <a:p>
            <a:pPr lvl="1"/>
            <a:r>
              <a:rPr lang="en-GB" sz="1800" b="0" dirty="0" smtClean="0"/>
              <a:t>EU-funded portal giving access to repositories across Europe (implements FP7 Pilot)</a:t>
            </a:r>
          </a:p>
          <a:p>
            <a:pPr lvl="1"/>
            <a:r>
              <a:rPr lang="fr-BE" sz="1800" b="0" dirty="0" smtClean="0"/>
              <a:t>45.000 publications, 19.000 OA, 25.000 </a:t>
            </a:r>
            <a:r>
              <a:rPr lang="fr-BE" sz="1800" b="0" dirty="0" err="1" smtClean="0"/>
              <a:t>still</a:t>
            </a:r>
            <a:r>
              <a:rPr lang="fr-BE" sz="1800" b="0" dirty="0" smtClean="0"/>
              <a:t> </a:t>
            </a:r>
            <a:r>
              <a:rPr lang="fr-BE" sz="1800" b="0" dirty="0" err="1" smtClean="0"/>
              <a:t>under</a:t>
            </a:r>
            <a:r>
              <a:rPr lang="fr-BE" sz="1800" b="0" dirty="0" smtClean="0"/>
              <a:t> embargo</a:t>
            </a:r>
            <a:endParaRPr lang="en-GB" sz="1800" b="0" dirty="0" smtClean="0"/>
          </a:p>
        </p:txBody>
      </p:sp>
      <p:pic>
        <p:nvPicPr>
          <p:cNvPr id="4" name="Picture 4" descr="FP7-gen-RGB">
            <a:hlinkClick r:id="rId3"/>
          </p:cNvPr>
          <p:cNvPicPr>
            <a:picLocks noChangeAspect="1" noChangeArrowheads="1"/>
          </p:cNvPicPr>
          <p:nvPr/>
        </p:nvPicPr>
        <p:blipFill>
          <a:blip r:embed="rId4"/>
          <a:srcRect/>
          <a:stretch>
            <a:fillRect/>
          </a:stretch>
        </p:blipFill>
        <p:spPr bwMode="auto">
          <a:xfrm>
            <a:off x="7867836" y="1772816"/>
            <a:ext cx="1008063" cy="819150"/>
          </a:xfrm>
          <a:prstGeom prst="rect">
            <a:avLst/>
          </a:prstGeom>
          <a:noFill/>
          <a:ln>
            <a:noFill/>
          </a:ln>
          <a:effectLst>
            <a:outerShdw blurRad="266700" dist="88900" dir="10500000" algn="ctr" rotWithShape="0">
              <a:srgbClr val="000000">
                <a:alpha val="86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leaflet cover">
            <a:hlinkClick r:id="rId5"/>
          </p:cNvPr>
          <p:cNvPicPr>
            <a:picLocks noChangeAspect="1" noChangeArrowheads="1"/>
          </p:cNvPicPr>
          <p:nvPr/>
        </p:nvPicPr>
        <p:blipFill>
          <a:blip r:embed="rId6"/>
          <a:srcRect/>
          <a:stretch>
            <a:fillRect/>
          </a:stretch>
        </p:blipFill>
        <p:spPr bwMode="auto">
          <a:xfrm>
            <a:off x="7979754" y="2924944"/>
            <a:ext cx="784225" cy="1125537"/>
          </a:xfrm>
          <a:prstGeom prst="rect">
            <a:avLst/>
          </a:prstGeom>
          <a:noFill/>
          <a:ln>
            <a:noFill/>
          </a:ln>
          <a:effectLst>
            <a:outerShdw blurRad="266700" dist="88900" dir="10500000" algn="ctr" rotWithShape="0">
              <a:srgbClr val="000000">
                <a:alpha val="86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C:\UoA\OpenAIREPLUS\Logo\pluslogo_v1.png"/>
          <p:cNvPicPr>
            <a:picLocks noChangeAspect="1" noChangeArrowheads="1"/>
          </p:cNvPicPr>
          <p:nvPr/>
        </p:nvPicPr>
        <p:blipFill>
          <a:blip r:embed="rId7"/>
          <a:srcRect/>
          <a:stretch>
            <a:fillRect/>
          </a:stretch>
        </p:blipFill>
        <p:spPr bwMode="auto">
          <a:xfrm>
            <a:off x="7868629" y="5221969"/>
            <a:ext cx="895350" cy="690562"/>
          </a:xfrm>
          <a:prstGeom prst="rect">
            <a:avLst/>
          </a:prstGeom>
          <a:noFill/>
          <a:ln>
            <a:noFill/>
          </a:ln>
          <a:effectLst>
            <a:outerShdw blurRad="266700" dist="88900" dir="10500000" algn="ctr" rotWithShape="0">
              <a:srgbClr val="000000">
                <a:alpha val="86000"/>
              </a:srgbClr>
            </a:outerShdw>
          </a:effectLst>
        </p:spPr>
      </p:pic>
    </p:spTree>
    <p:extLst>
      <p:ext uri="{BB962C8B-B14F-4D97-AF65-F5344CB8AC3E}">
        <p14:creationId xmlns:p14="http://schemas.microsoft.com/office/powerpoint/2010/main" val="19378206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par>
                          <p:cTn id="12" fill="hold" nodeType="afterGroup">
                            <p:stCondLst>
                              <p:cond delay="1000"/>
                            </p:stCondLst>
                            <p:childTnLst>
                              <p:par>
                                <p:cTn id="13" presetID="10" presetClass="entr" presetSubtype="0"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96752"/>
            <a:ext cx="8229600" cy="936625"/>
          </a:xfrm>
        </p:spPr>
        <p:txBody>
          <a:bodyPr/>
          <a:lstStyle/>
          <a:p>
            <a:r>
              <a:rPr lang="fr-BE" dirty="0" smtClean="0"/>
              <a:t>FP7 coordination and support actions</a:t>
            </a:r>
            <a:endParaRPr lang="en-GB" dirty="0"/>
          </a:p>
        </p:txBody>
      </p:sp>
      <p:sp>
        <p:nvSpPr>
          <p:cNvPr id="3" name="Content Placeholder 2"/>
          <p:cNvSpPr>
            <a:spLocks noGrp="1"/>
          </p:cNvSpPr>
          <p:nvPr>
            <p:ph idx="1"/>
          </p:nvPr>
        </p:nvSpPr>
        <p:spPr>
          <a:xfrm>
            <a:off x="251520" y="2204864"/>
            <a:ext cx="8784976" cy="4248472"/>
          </a:xfrm>
        </p:spPr>
        <p:txBody>
          <a:bodyPr>
            <a:normAutofit fontScale="92500" lnSpcReduction="20000"/>
          </a:bodyPr>
          <a:lstStyle/>
          <a:p>
            <a:pPr marL="0" lvl="1" indent="0" fontAlgn="ctr">
              <a:buClr>
                <a:schemeClr val="bg1"/>
              </a:buClr>
              <a:buNone/>
            </a:pPr>
            <a:r>
              <a:rPr lang="fr-BE" sz="2100" b="1" dirty="0">
                <a:hlinkClick r:id="rId2"/>
              </a:rPr>
              <a:t>PASTEUR4OA</a:t>
            </a:r>
            <a:r>
              <a:rPr lang="fr-BE" sz="2100" b="1" dirty="0"/>
              <a:t> </a:t>
            </a:r>
            <a:r>
              <a:rPr lang="fr-BE" sz="1800" dirty="0"/>
              <a:t>(</a:t>
            </a:r>
            <a:r>
              <a:rPr lang="en-GB" sz="2100" dirty="0"/>
              <a:t>Open Access Policy Alignment Strategies for European Union Research) </a:t>
            </a:r>
            <a:r>
              <a:rPr lang="en-GB" sz="2100" dirty="0">
                <a:solidFill>
                  <a:srgbClr val="FF0000"/>
                </a:solidFill>
              </a:rPr>
              <a:t>NEW 2014</a:t>
            </a:r>
          </a:p>
          <a:p>
            <a:pPr marL="0" lvl="1" indent="0" fontAlgn="ctr">
              <a:buClr>
                <a:schemeClr val="bg1"/>
              </a:buClr>
              <a:buNone/>
            </a:pPr>
            <a:r>
              <a:rPr lang="fr-BE" sz="2100" b="1" dirty="0" smtClean="0">
                <a:hlinkClick r:id="rId3"/>
              </a:rPr>
              <a:t>FOSTER</a:t>
            </a:r>
            <a:r>
              <a:rPr lang="fr-BE" sz="2100" b="1" dirty="0" smtClean="0"/>
              <a:t> </a:t>
            </a:r>
            <a:r>
              <a:rPr lang="fr-BE" sz="2100" dirty="0"/>
              <a:t>(</a:t>
            </a:r>
            <a:r>
              <a:rPr lang="en-GB" sz="2100" dirty="0"/>
              <a:t>Foster Open Science Training for European Research) </a:t>
            </a:r>
            <a:r>
              <a:rPr lang="en-GB" sz="2100" dirty="0">
                <a:solidFill>
                  <a:srgbClr val="FF0000"/>
                </a:solidFill>
              </a:rPr>
              <a:t>NEW 2014</a:t>
            </a:r>
          </a:p>
          <a:p>
            <a:pPr fontAlgn="ctr"/>
            <a:r>
              <a:rPr lang="en-GB" sz="2000" dirty="0" smtClean="0">
                <a:hlinkClick r:id="rId4"/>
              </a:rPr>
              <a:t>RECODE</a:t>
            </a:r>
            <a:r>
              <a:rPr lang="en-GB" sz="2000" b="0" dirty="0" smtClean="0"/>
              <a:t> - (Policy Recommendations </a:t>
            </a:r>
            <a:r>
              <a:rPr lang="en-GB" sz="2000" b="0" dirty="0"/>
              <a:t>for Open Access to Research Data in Europe) </a:t>
            </a:r>
            <a:r>
              <a:rPr lang="en-GB" sz="2000" b="0" dirty="0" smtClean="0"/>
              <a:t>- 2013 </a:t>
            </a:r>
          </a:p>
          <a:p>
            <a:pPr fontAlgn="ctr"/>
            <a:endParaRPr lang="en-GB" sz="800" b="0" dirty="0"/>
          </a:p>
          <a:p>
            <a:pPr fontAlgn="ctr"/>
            <a:r>
              <a:rPr lang="en-GB" sz="2000" dirty="0" smtClean="0">
                <a:hlinkClick r:id="rId5"/>
              </a:rPr>
              <a:t>SERSCIDA</a:t>
            </a:r>
            <a:r>
              <a:rPr lang="en-GB" sz="2000" b="0" dirty="0" smtClean="0"/>
              <a:t> - (Support </a:t>
            </a:r>
            <a:r>
              <a:rPr lang="en-GB" sz="2000" b="0" dirty="0"/>
              <a:t>for Establishment of National/Regional Social Sciences Data Archives) </a:t>
            </a:r>
            <a:r>
              <a:rPr lang="en-GB" sz="2000" b="0" dirty="0" smtClean="0"/>
              <a:t>- 2011 </a:t>
            </a:r>
          </a:p>
          <a:p>
            <a:pPr fontAlgn="ctr"/>
            <a:endParaRPr lang="en-GB" sz="800" b="0" dirty="0"/>
          </a:p>
          <a:p>
            <a:pPr fontAlgn="ctr"/>
            <a:r>
              <a:rPr lang="en-GB" sz="2000" dirty="0" smtClean="0">
                <a:hlinkClick r:id="rId6"/>
              </a:rPr>
              <a:t>MEDOANET</a:t>
            </a:r>
            <a:r>
              <a:rPr lang="en-GB" sz="2000" b="0" dirty="0" smtClean="0"/>
              <a:t> - (Mediterranean </a:t>
            </a:r>
            <a:r>
              <a:rPr lang="en-GB" sz="2000" b="0" dirty="0"/>
              <a:t>Open Access Network) </a:t>
            </a:r>
            <a:r>
              <a:rPr lang="en-GB" sz="2000" b="0" dirty="0" smtClean="0"/>
              <a:t>- 2011 </a:t>
            </a:r>
          </a:p>
          <a:p>
            <a:pPr fontAlgn="ctr"/>
            <a:endParaRPr lang="en-GB" sz="800" b="0" dirty="0"/>
          </a:p>
          <a:p>
            <a:pPr fontAlgn="ctr"/>
            <a:r>
              <a:rPr lang="en-GB" sz="2000" dirty="0">
                <a:hlinkClick r:id="rId7"/>
              </a:rPr>
              <a:t>SISOB</a:t>
            </a:r>
            <a:r>
              <a:rPr lang="en-GB" sz="2000" b="0" dirty="0"/>
              <a:t> - (An </a:t>
            </a:r>
            <a:r>
              <a:rPr lang="en-GB" sz="2000" b="0" dirty="0" err="1"/>
              <a:t>Observatorium</a:t>
            </a:r>
            <a:r>
              <a:rPr lang="en-GB" sz="2000" b="0" dirty="0"/>
              <a:t> for Science in Society based in Social </a:t>
            </a:r>
            <a:r>
              <a:rPr lang="en-GB" sz="2000" b="0" dirty="0" smtClean="0"/>
              <a:t>Models) - 2010 </a:t>
            </a:r>
          </a:p>
          <a:p>
            <a:pPr fontAlgn="ctr"/>
            <a:endParaRPr lang="en-GB" sz="800" b="0" dirty="0"/>
          </a:p>
          <a:p>
            <a:pPr fontAlgn="ctr"/>
            <a:r>
              <a:rPr lang="en-GB" sz="2000" dirty="0">
                <a:hlinkClick r:id="rId8"/>
              </a:rPr>
              <a:t>ACUMEN</a:t>
            </a:r>
            <a:r>
              <a:rPr lang="en-GB" sz="2000" b="0" dirty="0"/>
              <a:t> - (Academic Careers Understood through Measurement and </a:t>
            </a:r>
            <a:r>
              <a:rPr lang="en-GB" sz="2000" b="0" dirty="0" smtClean="0"/>
              <a:t>Norms) - 2009 </a:t>
            </a:r>
            <a:endParaRPr lang="en-GB" sz="1800" dirty="0"/>
          </a:p>
          <a:p>
            <a:pPr fontAlgn="ctr"/>
            <a:endParaRPr lang="en-GB" sz="2000" b="0" dirty="0"/>
          </a:p>
        </p:txBody>
      </p:sp>
    </p:spTree>
    <p:extLst>
      <p:ext uri="{BB962C8B-B14F-4D97-AF65-F5344CB8AC3E}">
        <p14:creationId xmlns:p14="http://schemas.microsoft.com/office/powerpoint/2010/main" val="25234921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42875" y="980728"/>
            <a:ext cx="9001125" cy="936625"/>
          </a:xfrm>
        </p:spPr>
        <p:txBody>
          <a:bodyPr/>
          <a:lstStyle/>
          <a:p>
            <a:pPr marL="0" indent="0" algn="ctr"/>
            <a:r>
              <a:rPr lang="fr-BE" dirty="0" smtClean="0"/>
              <a:t>OA in </a:t>
            </a:r>
            <a:r>
              <a:rPr lang="fr-BE" dirty="0"/>
              <a:t>Horizon </a:t>
            </a:r>
            <a:r>
              <a:rPr lang="fr-BE" dirty="0" smtClean="0"/>
              <a:t>2020: </a:t>
            </a:r>
            <a:r>
              <a:rPr lang="fr-BE" dirty="0" err="1" smtClean="0"/>
              <a:t>where</a:t>
            </a:r>
            <a:r>
              <a:rPr lang="fr-BE" dirty="0" smtClean="0"/>
              <a:t> </a:t>
            </a:r>
            <a:r>
              <a:rPr lang="fr-BE" dirty="0"/>
              <a:t>to look</a:t>
            </a:r>
            <a:endParaRPr lang="en-GB" dirty="0" smtClean="0">
              <a:solidFill>
                <a:srgbClr val="00B0F0"/>
              </a:solidFill>
            </a:endParaRPr>
          </a:p>
        </p:txBody>
      </p:sp>
      <p:sp>
        <p:nvSpPr>
          <p:cNvPr id="6147" name="Content Placeholder 2"/>
          <p:cNvSpPr>
            <a:spLocks noGrp="1"/>
          </p:cNvSpPr>
          <p:nvPr>
            <p:ph idx="1"/>
          </p:nvPr>
        </p:nvSpPr>
        <p:spPr>
          <a:xfrm>
            <a:off x="107504" y="1700808"/>
            <a:ext cx="8928100" cy="4824536"/>
          </a:xfrm>
        </p:spPr>
        <p:txBody>
          <a:bodyPr/>
          <a:lstStyle/>
          <a:p>
            <a:pPr marL="546100" lvl="1" indent="-457200" eaLnBrk="1" hangingPunct="1">
              <a:spcBef>
                <a:spcPts val="600"/>
              </a:spcBef>
              <a:spcAft>
                <a:spcPts val="1200"/>
              </a:spcAft>
              <a:defRPr/>
            </a:pPr>
            <a:r>
              <a:rPr lang="fr-BE" sz="1800" b="0" dirty="0" err="1" smtClean="0">
                <a:solidFill>
                  <a:srgbClr val="FF0000"/>
                </a:solidFill>
              </a:rPr>
              <a:t>Regulation</a:t>
            </a:r>
            <a:r>
              <a:rPr lang="fr-BE" sz="1800" b="0" dirty="0" smtClean="0">
                <a:solidFill>
                  <a:srgbClr val="FF0000"/>
                </a:solidFill>
              </a:rPr>
              <a:t> </a:t>
            </a:r>
            <a:r>
              <a:rPr lang="fr-BE" sz="1800" b="0" dirty="0" err="1" smtClean="0">
                <a:solidFill>
                  <a:srgbClr val="FF0000"/>
                </a:solidFill>
              </a:rPr>
              <a:t>establishing</a:t>
            </a:r>
            <a:r>
              <a:rPr lang="fr-BE" sz="1800" b="0" dirty="0" smtClean="0">
                <a:solidFill>
                  <a:srgbClr val="FF0000"/>
                </a:solidFill>
              </a:rPr>
              <a:t> Horizon 2020</a:t>
            </a:r>
            <a:r>
              <a:rPr lang="fr-BE" sz="1800" b="0" dirty="0" smtClean="0"/>
              <a:t> (article 18)</a:t>
            </a:r>
          </a:p>
          <a:p>
            <a:pPr marL="546100" lvl="1" indent="-457200" eaLnBrk="1" hangingPunct="1">
              <a:spcBef>
                <a:spcPts val="600"/>
              </a:spcBef>
              <a:spcAft>
                <a:spcPts val="1200"/>
              </a:spcAft>
              <a:defRPr/>
            </a:pPr>
            <a:r>
              <a:rPr lang="fr-BE" sz="1800" b="0" dirty="0" err="1" smtClean="0"/>
              <a:t>Specific</a:t>
            </a:r>
            <a:r>
              <a:rPr lang="fr-BE" sz="1800" b="0" dirty="0" smtClean="0"/>
              <a:t> Programme (</a:t>
            </a:r>
            <a:r>
              <a:rPr lang="fr-BE" sz="1800" b="0" dirty="0" err="1" smtClean="0"/>
              <a:t>preamble</a:t>
            </a:r>
            <a:r>
              <a:rPr lang="fr-BE" sz="1800" b="0" dirty="0" smtClean="0"/>
              <a:t> 1.3)</a:t>
            </a:r>
          </a:p>
          <a:p>
            <a:pPr marL="546100" lvl="1" indent="-457200" eaLnBrk="1" hangingPunct="1">
              <a:spcBef>
                <a:spcPts val="600"/>
              </a:spcBef>
              <a:spcAft>
                <a:spcPts val="1200"/>
              </a:spcAft>
              <a:defRPr/>
            </a:pPr>
            <a:r>
              <a:rPr lang="fr-BE" sz="1800" b="0" dirty="0" err="1" smtClean="0"/>
              <a:t>Rules</a:t>
            </a:r>
            <a:r>
              <a:rPr lang="fr-BE" sz="1800" b="0" dirty="0" smtClean="0"/>
              <a:t> for Participation (article 43)</a:t>
            </a:r>
          </a:p>
          <a:p>
            <a:pPr marL="546100" lvl="1" indent="-457200" eaLnBrk="1" hangingPunct="1">
              <a:spcBef>
                <a:spcPts val="600"/>
              </a:spcBef>
              <a:spcAft>
                <a:spcPts val="1200"/>
              </a:spcAft>
              <a:defRPr/>
            </a:pPr>
            <a:r>
              <a:rPr lang="fr-BE" sz="1800" b="0" dirty="0" err="1" smtClean="0"/>
              <a:t>Work</a:t>
            </a:r>
            <a:r>
              <a:rPr lang="fr-BE" sz="1800" b="0" dirty="0" smtClean="0"/>
              <a:t> Programme 2014-15 (Introduction 1.5 and relevant areas)</a:t>
            </a:r>
          </a:p>
          <a:p>
            <a:pPr marL="546100" lvl="1" indent="-457200" eaLnBrk="1" hangingPunct="1">
              <a:spcBef>
                <a:spcPts val="600"/>
              </a:spcBef>
              <a:spcAft>
                <a:spcPts val="1200"/>
              </a:spcAft>
              <a:defRPr/>
            </a:pPr>
            <a:r>
              <a:rPr lang="fr-BE" sz="1800" b="0" dirty="0" smtClean="0"/>
              <a:t>Model Grant Agreement (articles 6.2.D.3, 29.2 and 29.3)</a:t>
            </a:r>
          </a:p>
          <a:p>
            <a:pPr marL="546100" lvl="1" indent="-457200" eaLnBrk="1" hangingPunct="1">
              <a:spcBef>
                <a:spcPts val="600"/>
              </a:spcBef>
              <a:spcAft>
                <a:spcPts val="1200"/>
              </a:spcAft>
              <a:defRPr/>
            </a:pPr>
            <a:r>
              <a:rPr lang="fr-BE" sz="1800" b="0" dirty="0" err="1" smtClean="0"/>
              <a:t>Annotated</a:t>
            </a:r>
            <a:r>
              <a:rPr lang="fr-BE" sz="1800" b="0" dirty="0" smtClean="0"/>
              <a:t> Model Grant Agreement (</a:t>
            </a:r>
            <a:r>
              <a:rPr lang="fr-BE" sz="1800" b="0" dirty="0" err="1" smtClean="0"/>
              <a:t>reference</a:t>
            </a:r>
            <a:r>
              <a:rPr lang="fr-BE" sz="1800" b="0" dirty="0" smtClean="0"/>
              <a:t> to Guidelines </a:t>
            </a:r>
            <a:r>
              <a:rPr lang="fr-BE" sz="1800" b="0" dirty="0" err="1" smtClean="0"/>
              <a:t>below</a:t>
            </a:r>
            <a:r>
              <a:rPr lang="fr-BE" sz="1800" b="0" dirty="0" smtClean="0"/>
              <a:t>)</a:t>
            </a:r>
          </a:p>
          <a:p>
            <a:pPr marL="546100" lvl="1" indent="-457200" eaLnBrk="1" hangingPunct="1">
              <a:spcBef>
                <a:spcPts val="600"/>
              </a:spcBef>
              <a:spcAft>
                <a:spcPts val="1200"/>
              </a:spcAft>
              <a:defRPr/>
            </a:pPr>
            <a:r>
              <a:rPr lang="fr-BE" sz="1800" b="0" dirty="0" smtClean="0"/>
              <a:t>Guidelines on Open Access to </a:t>
            </a:r>
            <a:r>
              <a:rPr lang="fr-BE" sz="1800" b="0" dirty="0" err="1" smtClean="0"/>
              <a:t>Scientific</a:t>
            </a:r>
            <a:r>
              <a:rPr lang="fr-BE" sz="1800" b="0" dirty="0" smtClean="0"/>
              <a:t> Publications and </a:t>
            </a:r>
            <a:r>
              <a:rPr lang="fr-BE" sz="1800" b="0" dirty="0" err="1" smtClean="0"/>
              <a:t>Research</a:t>
            </a:r>
            <a:r>
              <a:rPr lang="fr-BE" sz="1800" b="0" dirty="0" smtClean="0"/>
              <a:t> Data in Horizon 2020</a:t>
            </a:r>
          </a:p>
          <a:p>
            <a:pPr marL="546100" lvl="1" indent="-457200" eaLnBrk="1" hangingPunct="1">
              <a:spcBef>
                <a:spcPts val="600"/>
              </a:spcBef>
              <a:spcAft>
                <a:spcPts val="1200"/>
              </a:spcAft>
              <a:defRPr/>
            </a:pPr>
            <a:r>
              <a:rPr lang="fr-BE" sz="1800" b="0" dirty="0" smtClean="0">
                <a:solidFill>
                  <a:srgbClr val="FF0000"/>
                </a:solidFill>
              </a:rPr>
              <a:t>Guidelines on Data Management in Horizon 2020</a:t>
            </a:r>
          </a:p>
          <a:p>
            <a:pPr marL="546100" lvl="1" indent="-457200" eaLnBrk="1" hangingPunct="1">
              <a:spcBef>
                <a:spcPts val="600"/>
              </a:spcBef>
              <a:spcAft>
                <a:spcPts val="1200"/>
              </a:spcAft>
              <a:defRPr/>
            </a:pPr>
            <a:r>
              <a:rPr lang="fr-BE" sz="1800" b="0" dirty="0" smtClean="0"/>
              <a:t>Source for all documents: Participant Portal (</a:t>
            </a:r>
            <a:r>
              <a:rPr lang="fr-BE" sz="1800" b="0" dirty="0" err="1" smtClean="0"/>
              <a:t>reference</a:t>
            </a:r>
            <a:r>
              <a:rPr lang="fr-BE" sz="1800" b="0" dirty="0" smtClean="0"/>
              <a:t> documents) </a:t>
            </a:r>
            <a:r>
              <a:rPr lang="fr-BE" sz="1800" b="0" dirty="0" smtClean="0">
                <a:hlinkClick r:id="rId2"/>
              </a:rPr>
              <a:t>http://ec.europa.eu/research/participants/portal/desktop/en/home.html</a:t>
            </a:r>
            <a:endParaRPr lang="fr-BE" sz="1800" b="0" dirty="0" smtClean="0"/>
          </a:p>
          <a:p>
            <a:pPr marL="546100" lvl="1" indent="-457200" eaLnBrk="1" hangingPunct="1">
              <a:spcBef>
                <a:spcPts val="600"/>
              </a:spcBef>
              <a:spcAft>
                <a:spcPts val="1200"/>
              </a:spcAft>
              <a:defRPr/>
            </a:pPr>
            <a:endParaRPr lang="fr-BE" sz="1550" b="0" dirty="0" smtClean="0"/>
          </a:p>
        </p:txBody>
      </p:sp>
    </p:spTree>
    <p:extLst>
      <p:ext uri="{BB962C8B-B14F-4D97-AF65-F5344CB8AC3E}">
        <p14:creationId xmlns:p14="http://schemas.microsoft.com/office/powerpoint/2010/main" val="5463738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ular Callout 1"/>
          <p:cNvSpPr/>
          <p:nvPr/>
        </p:nvSpPr>
        <p:spPr bwMode="auto">
          <a:xfrm>
            <a:off x="539552" y="5661248"/>
            <a:ext cx="7992888" cy="504056"/>
          </a:xfrm>
          <a:prstGeom prst="wedgeRoundRectCallout">
            <a:avLst>
              <a:gd name="adj1" fmla="val -4193"/>
              <a:gd name="adj2" fmla="val 140247"/>
              <a:gd name="adj3" fmla="val 16667"/>
            </a:avLst>
          </a:prstGeom>
          <a:ln>
            <a:headEnd type="none" w="med" len="med"/>
            <a:tailEnd type="none" w="med" len="med"/>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
        <p:nvSpPr>
          <p:cNvPr id="19458" name="Title 1"/>
          <p:cNvSpPr>
            <a:spLocks noGrp="1"/>
          </p:cNvSpPr>
          <p:nvPr>
            <p:ph type="title"/>
          </p:nvPr>
        </p:nvSpPr>
        <p:spPr>
          <a:xfrm>
            <a:off x="395288" y="1268413"/>
            <a:ext cx="8229600" cy="936625"/>
          </a:xfrm>
        </p:spPr>
        <p:txBody>
          <a:bodyPr/>
          <a:lstStyle/>
          <a:p>
            <a:pPr eaLnBrk="1" hangingPunct="1"/>
            <a:r>
              <a:rPr lang="fr-BE" dirty="0" smtClean="0"/>
              <a:t>Open </a:t>
            </a:r>
            <a:r>
              <a:rPr lang="fr-BE" dirty="0" err="1" smtClean="0"/>
              <a:t>access</a:t>
            </a:r>
            <a:r>
              <a:rPr lang="fr-BE" dirty="0" smtClean="0"/>
              <a:t> in Horizon 2020</a:t>
            </a:r>
            <a:endParaRPr lang="en-GB" dirty="0" smtClean="0"/>
          </a:p>
        </p:txBody>
      </p:sp>
      <p:sp>
        <p:nvSpPr>
          <p:cNvPr id="22531" name="Content Placeholder 2"/>
          <p:cNvSpPr>
            <a:spLocks noGrp="1"/>
          </p:cNvSpPr>
          <p:nvPr>
            <p:ph idx="1"/>
          </p:nvPr>
        </p:nvSpPr>
        <p:spPr>
          <a:xfrm>
            <a:off x="457200" y="2171700"/>
            <a:ext cx="8229600" cy="4352925"/>
          </a:xfrm>
        </p:spPr>
        <p:txBody>
          <a:bodyPr/>
          <a:lstStyle/>
          <a:p>
            <a:pPr marL="88900" lvl="1" indent="0" eaLnBrk="1" hangingPunct="1">
              <a:spcBef>
                <a:spcPct val="0"/>
              </a:spcBef>
              <a:spcAft>
                <a:spcPts val="600"/>
              </a:spcAft>
              <a:buFontTx/>
              <a:buNone/>
              <a:defRPr/>
            </a:pPr>
            <a:r>
              <a:rPr lang="fr-BE" b="1" dirty="0" err="1" smtClean="0"/>
              <a:t>Regulation</a:t>
            </a:r>
            <a:r>
              <a:rPr lang="fr-BE" b="1" dirty="0" smtClean="0"/>
              <a:t> </a:t>
            </a:r>
            <a:r>
              <a:rPr lang="fr-BE" b="1" dirty="0" err="1" smtClean="0"/>
              <a:t>establishing</a:t>
            </a:r>
            <a:r>
              <a:rPr lang="fr-BE" b="1" dirty="0" smtClean="0"/>
              <a:t> Horizon 2020</a:t>
            </a:r>
            <a:endParaRPr lang="fr-BE" b="1" dirty="0"/>
          </a:p>
          <a:p>
            <a:pPr marL="488950" lvl="2" indent="0" algn="just" eaLnBrk="1" hangingPunct="1">
              <a:spcBef>
                <a:spcPct val="0"/>
              </a:spcBef>
              <a:spcAft>
                <a:spcPts val="600"/>
              </a:spcAft>
              <a:defRPr/>
            </a:pPr>
            <a:endParaRPr lang="en-GB" i="1" dirty="0" smtClean="0"/>
          </a:p>
          <a:p>
            <a:pPr marL="488950" lvl="2" indent="0" algn="just" eaLnBrk="1" hangingPunct="1">
              <a:spcBef>
                <a:spcPct val="0"/>
              </a:spcBef>
              <a:spcAft>
                <a:spcPts val="600"/>
              </a:spcAft>
              <a:defRPr/>
            </a:pPr>
            <a:r>
              <a:rPr lang="en-GB" i="1" dirty="0" smtClean="0"/>
              <a:t>"To </a:t>
            </a:r>
            <a:r>
              <a:rPr lang="en-GB" i="1" dirty="0"/>
              <a:t>increase the circulation and exploitation of knowledge, open access to scientific publications should be ensured. Furthermore, open access to research data resulting from publicly funded research under Horizon 2020 should be promoted, taking into account constraints pertaining to privacy, national security and intellectual property </a:t>
            </a:r>
            <a:r>
              <a:rPr lang="en-GB" i="1" dirty="0" smtClean="0"/>
              <a:t>rights"</a:t>
            </a:r>
            <a:endParaRPr lang="fr-BE" dirty="0"/>
          </a:p>
          <a:p>
            <a:pPr marL="488950" lvl="2" indent="0" algn="just" eaLnBrk="1" hangingPunct="1">
              <a:spcBef>
                <a:spcPct val="0"/>
              </a:spcBef>
              <a:spcAft>
                <a:spcPts val="600"/>
              </a:spcAft>
              <a:defRPr/>
            </a:pPr>
            <a:r>
              <a:rPr lang="en-US" i="1" dirty="0"/>
              <a:t>Open access to </a:t>
            </a:r>
            <a:r>
              <a:rPr lang="en-US" b="1" i="1" dirty="0"/>
              <a:t>scientific publications </a:t>
            </a:r>
            <a:r>
              <a:rPr lang="en-US" i="1" dirty="0"/>
              <a:t>resulting from publicly funded research under Horizon 2020 shall be </a:t>
            </a:r>
            <a:r>
              <a:rPr lang="en-US" b="1" i="1" dirty="0"/>
              <a:t>ensured</a:t>
            </a:r>
            <a:r>
              <a:rPr lang="en-US" i="1" dirty="0"/>
              <a:t> [...].</a:t>
            </a:r>
          </a:p>
          <a:p>
            <a:pPr marL="488950" lvl="2" indent="0" algn="just" eaLnBrk="1" hangingPunct="1">
              <a:spcBef>
                <a:spcPct val="0"/>
              </a:spcBef>
              <a:spcAft>
                <a:spcPts val="600"/>
              </a:spcAft>
              <a:defRPr/>
            </a:pPr>
            <a:r>
              <a:rPr lang="en-US" i="1" dirty="0"/>
              <a:t>Open access to </a:t>
            </a:r>
            <a:r>
              <a:rPr lang="en-US" b="1" i="1" dirty="0"/>
              <a:t>research data </a:t>
            </a:r>
            <a:r>
              <a:rPr lang="en-US" i="1" dirty="0"/>
              <a:t>resulting from publicly funded research under Horizon 2020 shall be </a:t>
            </a:r>
            <a:r>
              <a:rPr lang="en-US" b="1" i="1" dirty="0"/>
              <a:t>promoted</a:t>
            </a:r>
            <a:r>
              <a:rPr lang="en-US" i="1" dirty="0"/>
              <a:t>. </a:t>
            </a:r>
            <a:r>
              <a:rPr lang="en-US" i="1" dirty="0" smtClean="0"/>
              <a:t>[...].</a:t>
            </a:r>
          </a:p>
          <a:p>
            <a:pPr marL="88900" lvl="1" indent="0" eaLnBrk="1" hangingPunct="1">
              <a:spcBef>
                <a:spcPct val="0"/>
              </a:spcBef>
              <a:spcAft>
                <a:spcPts val="600"/>
              </a:spcAft>
              <a:buFontTx/>
              <a:buNone/>
              <a:defRPr/>
            </a:pPr>
            <a:endParaRPr lang="en-US" b="0" i="1" dirty="0" smtClean="0"/>
          </a:p>
          <a:p>
            <a:pPr marL="88900" lvl="1" indent="0" eaLnBrk="1" hangingPunct="1">
              <a:spcBef>
                <a:spcPct val="0"/>
              </a:spcBef>
              <a:spcAft>
                <a:spcPts val="600"/>
              </a:spcAft>
              <a:buFontTx/>
              <a:buNone/>
              <a:defRPr/>
            </a:pPr>
            <a:r>
              <a:rPr lang="en-US" b="1" dirty="0" smtClean="0">
                <a:solidFill>
                  <a:schemeClr val="bg2">
                    <a:lumMod val="50000"/>
                  </a:schemeClr>
                </a:solidFill>
              </a:rPr>
              <a:t>A </a:t>
            </a:r>
            <a:r>
              <a:rPr lang="en-US" b="1" dirty="0">
                <a:solidFill>
                  <a:schemeClr val="bg2">
                    <a:lumMod val="50000"/>
                  </a:schemeClr>
                </a:solidFill>
              </a:rPr>
              <a:t>lengthy </a:t>
            </a:r>
            <a:r>
              <a:rPr lang="en-US" b="1" dirty="0" smtClean="0">
                <a:solidFill>
                  <a:schemeClr val="bg2">
                    <a:lumMod val="50000"/>
                  </a:schemeClr>
                </a:solidFill>
              </a:rPr>
              <a:t>process of agreement between all parties!</a:t>
            </a:r>
            <a:endParaRPr lang="fr-BE" b="1" dirty="0">
              <a:solidFill>
                <a:schemeClr val="bg2">
                  <a:lumMod val="50000"/>
                </a:schemeClr>
              </a:solidFill>
            </a:endParaRPr>
          </a:p>
          <a:p>
            <a:pPr marL="355600" lvl="1" indent="-266700" eaLnBrk="1" hangingPunct="1">
              <a:spcBef>
                <a:spcPct val="0"/>
              </a:spcBef>
              <a:spcAft>
                <a:spcPts val="1200"/>
              </a:spcAft>
              <a:defRPr/>
            </a:pPr>
            <a:endParaRPr lang="fr-BE" b="0" dirty="0"/>
          </a:p>
        </p:txBody>
      </p:sp>
    </p:spTree>
    <p:extLst>
      <p:ext uri="{BB962C8B-B14F-4D97-AF65-F5344CB8AC3E}">
        <p14:creationId xmlns:p14="http://schemas.microsoft.com/office/powerpoint/2010/main" val="1643208027"/>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23528" y="1268760"/>
            <a:ext cx="8609458" cy="936625"/>
          </a:xfrm>
        </p:spPr>
        <p:txBody>
          <a:bodyPr/>
          <a:lstStyle/>
          <a:p>
            <a:pPr marL="0" algn="ctr"/>
            <a:r>
              <a:rPr lang="en-GB" dirty="0">
                <a:ea typeface="MS PGothic" pitchFamily="34" charset="-128"/>
              </a:rPr>
              <a:t>F</a:t>
            </a:r>
            <a:r>
              <a:rPr lang="en-GB" dirty="0" smtClean="0">
                <a:ea typeface="MS PGothic" pitchFamily="34" charset="-128"/>
              </a:rPr>
              <a:t>rom FP7 </a:t>
            </a:r>
            <a:r>
              <a:rPr lang="en-GB" dirty="0">
                <a:ea typeface="MS PGothic" pitchFamily="34" charset="-128"/>
              </a:rPr>
              <a:t>to </a:t>
            </a:r>
            <a:r>
              <a:rPr lang="en-GB" dirty="0" smtClean="0">
                <a:ea typeface="MS PGothic" pitchFamily="34" charset="-128"/>
              </a:rPr>
              <a:t>H2020: OA </a:t>
            </a:r>
            <a:r>
              <a:rPr lang="en-GB" dirty="0">
                <a:ea typeface="MS PGothic" pitchFamily="34" charset="-128"/>
              </a:rPr>
              <a:t>to </a:t>
            </a:r>
            <a:r>
              <a:rPr lang="en-GB" dirty="0" smtClean="0">
                <a:ea typeface="MS PGothic" pitchFamily="34" charset="-128"/>
              </a:rPr>
              <a:t>publications</a:t>
            </a:r>
            <a:br>
              <a:rPr lang="en-GB" dirty="0" smtClean="0">
                <a:ea typeface="MS PGothic" pitchFamily="34" charset="-128"/>
              </a:rPr>
            </a:br>
            <a:r>
              <a:rPr lang="en-GB" dirty="0" smtClean="0">
                <a:solidFill>
                  <a:srgbClr val="FF0000"/>
                </a:solidFill>
                <a:ea typeface="MS PGothic" pitchFamily="34" charset="-128"/>
              </a:rPr>
              <a:t>from pilot to underlying principle </a:t>
            </a:r>
          </a:p>
        </p:txBody>
      </p:sp>
      <p:sp>
        <p:nvSpPr>
          <p:cNvPr id="20483" name="Content Placeholder 2"/>
          <p:cNvSpPr>
            <a:spLocks noGrp="1"/>
          </p:cNvSpPr>
          <p:nvPr>
            <p:ph sz="half" idx="1"/>
          </p:nvPr>
        </p:nvSpPr>
        <p:spPr>
          <a:xfrm>
            <a:off x="-180528" y="2276872"/>
            <a:ext cx="4464496" cy="4060825"/>
          </a:xfrm>
        </p:spPr>
        <p:txBody>
          <a:bodyPr/>
          <a:lstStyle/>
          <a:p>
            <a:pPr eaLnBrk="1" hangingPunct="1"/>
            <a:r>
              <a:rPr lang="en-GB" sz="2000" b="1" dirty="0" smtClean="0">
                <a:ea typeface="MS PGothic" pitchFamily="34" charset="-128"/>
              </a:rPr>
              <a:t>	</a:t>
            </a:r>
            <a:r>
              <a:rPr lang="en-GB" sz="1800" b="1" u="sng" dirty="0" smtClean="0">
                <a:ea typeface="MS PGothic" pitchFamily="34" charset="-128"/>
              </a:rPr>
              <a:t>FP7</a:t>
            </a:r>
          </a:p>
          <a:p>
            <a:pPr lvl="1" algn="just"/>
            <a:r>
              <a:rPr lang="en-GB" sz="1800" b="1" dirty="0" smtClean="0">
                <a:solidFill>
                  <a:srgbClr val="00B050"/>
                </a:solidFill>
                <a:ea typeface="MS PGothic" pitchFamily="34" charset="-128"/>
              </a:rPr>
              <a:t>Green</a:t>
            </a:r>
            <a:r>
              <a:rPr lang="en-GB" sz="1800" dirty="0" smtClean="0">
                <a:ea typeface="MS PGothic" pitchFamily="34" charset="-128"/>
              </a:rPr>
              <a:t> </a:t>
            </a:r>
            <a:r>
              <a:rPr lang="en-GB" sz="1800" dirty="0">
                <a:ea typeface="MS PGothic" pitchFamily="34" charset="-128"/>
              </a:rPr>
              <a:t>open access pilot in 7 areas of FP7 with 'best effort' stipulation </a:t>
            </a:r>
          </a:p>
          <a:p>
            <a:pPr lvl="1" algn="just"/>
            <a:r>
              <a:rPr lang="en-GB" sz="1800" dirty="0">
                <a:ea typeface="MS PGothic" pitchFamily="34" charset="-128"/>
              </a:rPr>
              <a:t>Allowed </a:t>
            </a:r>
            <a:r>
              <a:rPr lang="en-GB" sz="1800" dirty="0" smtClean="0">
                <a:ea typeface="MS PGothic" pitchFamily="34" charset="-128"/>
              </a:rPr>
              <a:t>embargoes: </a:t>
            </a:r>
            <a:r>
              <a:rPr lang="en-GB" sz="1800" dirty="0">
                <a:ea typeface="MS PGothic" pitchFamily="34" charset="-128"/>
              </a:rPr>
              <a:t>6/12 months</a:t>
            </a:r>
          </a:p>
          <a:p>
            <a:pPr lvl="1" algn="just"/>
            <a:r>
              <a:rPr lang="en-GB" sz="1800" b="1" dirty="0" smtClean="0">
                <a:solidFill>
                  <a:srgbClr val="FFC000"/>
                </a:solidFill>
                <a:ea typeface="MS PGothic" pitchFamily="34" charset="-128"/>
              </a:rPr>
              <a:t>Gold</a:t>
            </a:r>
            <a:r>
              <a:rPr lang="en-GB" sz="1800" dirty="0" smtClean="0">
                <a:ea typeface="MS PGothic" pitchFamily="34" charset="-128"/>
              </a:rPr>
              <a:t> </a:t>
            </a:r>
            <a:r>
              <a:rPr lang="en-GB" sz="1800" dirty="0">
                <a:ea typeface="MS PGothic" pitchFamily="34" charset="-128"/>
              </a:rPr>
              <a:t>open access costs eligible for reimbursement as part of the project budget while the project runs </a:t>
            </a:r>
          </a:p>
          <a:p>
            <a:pPr lvl="1" eaLnBrk="1" hangingPunct="1"/>
            <a:endParaRPr lang="en-GB" sz="2000" dirty="0" smtClean="0">
              <a:ea typeface="MS PGothic" pitchFamily="34" charset="-128"/>
            </a:endParaRPr>
          </a:p>
        </p:txBody>
      </p:sp>
      <p:sp>
        <p:nvSpPr>
          <p:cNvPr id="20484" name="Content Placeholder 3"/>
          <p:cNvSpPr>
            <a:spLocks noGrp="1"/>
          </p:cNvSpPr>
          <p:nvPr>
            <p:ph sz="half" idx="2"/>
          </p:nvPr>
        </p:nvSpPr>
        <p:spPr>
          <a:xfrm>
            <a:off x="4139952" y="2276872"/>
            <a:ext cx="4752527" cy="4210050"/>
          </a:xfrm>
        </p:spPr>
        <p:txBody>
          <a:bodyPr lIns="0" rIns="18000"/>
          <a:lstStyle/>
          <a:p>
            <a:pPr eaLnBrk="1" hangingPunct="1"/>
            <a:r>
              <a:rPr lang="en-GB" sz="1800" b="1" dirty="0" smtClean="0">
                <a:ea typeface="MS PGothic" pitchFamily="34" charset="-128"/>
              </a:rPr>
              <a:t>	</a:t>
            </a:r>
            <a:r>
              <a:rPr lang="en-GB" sz="1800" b="1" u="sng" dirty="0" smtClean="0">
                <a:ea typeface="MS PGothic" pitchFamily="34" charset="-128"/>
              </a:rPr>
              <a:t>Horizon 2020</a:t>
            </a:r>
            <a:r>
              <a:rPr lang="en-GB" sz="1800" b="1" dirty="0" smtClean="0">
                <a:ea typeface="MS PGothic" pitchFamily="34" charset="-128"/>
              </a:rPr>
              <a:t> </a:t>
            </a:r>
          </a:p>
          <a:p>
            <a:pPr lvl="1" algn="just"/>
            <a:r>
              <a:rPr lang="en-GB" sz="1800" b="1" dirty="0">
                <a:ea typeface="MS PGothic" pitchFamily="34" charset="-128"/>
              </a:rPr>
              <a:t>Obligation</a:t>
            </a:r>
            <a:r>
              <a:rPr lang="en-GB" sz="1800" dirty="0">
                <a:ea typeface="MS PGothic" pitchFamily="34" charset="-128"/>
              </a:rPr>
              <a:t> to provide OA, either through the </a:t>
            </a:r>
            <a:r>
              <a:rPr lang="en-GB" sz="1800" b="1" dirty="0" smtClean="0">
                <a:solidFill>
                  <a:srgbClr val="00B050"/>
                </a:solidFill>
                <a:ea typeface="MS PGothic" pitchFamily="34" charset="-128"/>
              </a:rPr>
              <a:t>Green</a:t>
            </a:r>
            <a:r>
              <a:rPr lang="en-GB" sz="1800" dirty="0" smtClean="0">
                <a:ea typeface="MS PGothic" pitchFamily="34" charset="-128"/>
              </a:rPr>
              <a:t> </a:t>
            </a:r>
            <a:r>
              <a:rPr lang="en-GB" sz="1800" dirty="0">
                <a:ea typeface="MS PGothic" pitchFamily="34" charset="-128"/>
              </a:rPr>
              <a:t>or </a:t>
            </a:r>
            <a:r>
              <a:rPr lang="en-GB" sz="1800" b="1" dirty="0" smtClean="0">
                <a:solidFill>
                  <a:srgbClr val="FFC000"/>
                </a:solidFill>
                <a:ea typeface="MS PGothic" pitchFamily="34" charset="-128"/>
              </a:rPr>
              <a:t>Gold</a:t>
            </a:r>
            <a:r>
              <a:rPr lang="en-GB" sz="1800" dirty="0" smtClean="0">
                <a:ea typeface="MS PGothic" pitchFamily="34" charset="-128"/>
              </a:rPr>
              <a:t> way in </a:t>
            </a:r>
            <a:r>
              <a:rPr lang="en-GB" sz="1800" b="1" dirty="0" smtClean="0">
                <a:ea typeface="MS PGothic" pitchFamily="34" charset="-128"/>
              </a:rPr>
              <a:t>all areas</a:t>
            </a:r>
          </a:p>
          <a:p>
            <a:pPr lvl="1" algn="just"/>
            <a:r>
              <a:rPr lang="en-GB" sz="1800" dirty="0" smtClean="0">
                <a:ea typeface="MS PGothic" pitchFamily="34" charset="-128"/>
              </a:rPr>
              <a:t>Allowed embargoes: 6/12 </a:t>
            </a:r>
            <a:r>
              <a:rPr lang="en-GB" sz="1800" dirty="0">
                <a:ea typeface="MS PGothic" pitchFamily="34" charset="-128"/>
              </a:rPr>
              <a:t>months</a:t>
            </a:r>
          </a:p>
          <a:p>
            <a:pPr lvl="1" algn="just"/>
            <a:r>
              <a:rPr lang="en-GB" sz="1800" b="1" dirty="0" smtClean="0">
                <a:solidFill>
                  <a:srgbClr val="FFC000"/>
                </a:solidFill>
                <a:ea typeface="MS PGothic" pitchFamily="34" charset="-128"/>
              </a:rPr>
              <a:t>Gold</a:t>
            </a:r>
            <a:r>
              <a:rPr lang="en-GB" sz="1800" dirty="0" smtClean="0">
                <a:ea typeface="MS PGothic" pitchFamily="34" charset="-128"/>
              </a:rPr>
              <a:t> </a:t>
            </a:r>
            <a:r>
              <a:rPr lang="en-GB" sz="1800" dirty="0">
                <a:ea typeface="MS PGothic" pitchFamily="34" charset="-128"/>
              </a:rPr>
              <a:t>open access costs eligible for reimbursement as part of the project budget while the project </a:t>
            </a:r>
            <a:r>
              <a:rPr lang="en-GB" sz="1800" dirty="0" smtClean="0">
                <a:ea typeface="MS PGothic" pitchFamily="34" charset="-128"/>
              </a:rPr>
              <a:t>runs &amp; </a:t>
            </a:r>
            <a:r>
              <a:rPr lang="en-GB" sz="1800" b="1" dirty="0" smtClean="0">
                <a:ea typeface="MS PGothic" pitchFamily="34" charset="-128"/>
              </a:rPr>
              <a:t>post-grant support being piloted</a:t>
            </a:r>
          </a:p>
          <a:p>
            <a:pPr lvl="1" algn="just"/>
            <a:r>
              <a:rPr lang="en-GB" sz="1800" dirty="0" smtClean="0">
                <a:ea typeface="MS PGothic" pitchFamily="34" charset="-128"/>
              </a:rPr>
              <a:t>Authors encouraged to retain copyright and grant licences instead </a:t>
            </a:r>
            <a:endParaRPr lang="en-GB" sz="1800" dirty="0">
              <a:ea typeface="MS PGothic" pitchFamily="34" charset="-128"/>
            </a:endParaRPr>
          </a:p>
        </p:txBody>
      </p:sp>
    </p:spTree>
    <p:extLst>
      <p:ext uri="{BB962C8B-B14F-4D97-AF65-F5344CB8AC3E}">
        <p14:creationId xmlns:p14="http://schemas.microsoft.com/office/powerpoint/2010/main" val="41784078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07504" y="1125538"/>
            <a:ext cx="8785671" cy="936625"/>
          </a:xfrm>
        </p:spPr>
        <p:txBody>
          <a:bodyPr/>
          <a:lstStyle/>
          <a:p>
            <a:r>
              <a:rPr lang="fr-BE" dirty="0"/>
              <a:t>OA to publications </a:t>
            </a:r>
            <a:r>
              <a:rPr lang="fr-BE" dirty="0">
                <a:solidFill>
                  <a:srgbClr val="FF0000"/>
                </a:solidFill>
              </a:rPr>
              <a:t>mandate</a:t>
            </a:r>
            <a:r>
              <a:rPr lang="fr-BE" dirty="0"/>
              <a:t> in H2020</a:t>
            </a:r>
            <a:endParaRPr lang="en-GB" dirty="0"/>
          </a:p>
        </p:txBody>
      </p:sp>
      <p:sp>
        <p:nvSpPr>
          <p:cNvPr id="9219" name="Content Placeholder 2"/>
          <p:cNvSpPr>
            <a:spLocks noGrp="1"/>
          </p:cNvSpPr>
          <p:nvPr>
            <p:ph idx="1"/>
          </p:nvPr>
        </p:nvSpPr>
        <p:spPr>
          <a:xfrm>
            <a:off x="107950" y="2060575"/>
            <a:ext cx="8712200" cy="4464050"/>
          </a:xfrm>
        </p:spPr>
        <p:txBody>
          <a:bodyPr/>
          <a:lstStyle/>
          <a:p>
            <a:pPr>
              <a:spcBef>
                <a:spcPts val="600"/>
              </a:spcBef>
              <a:spcAft>
                <a:spcPts val="600"/>
              </a:spcAft>
            </a:pPr>
            <a:r>
              <a:rPr lang="en-GB" sz="2000" b="1" i="0" dirty="0" smtClean="0"/>
              <a:t>Each beneficiary must ensure OA to all peer-reviewed scientific publications relating to its results:</a:t>
            </a:r>
          </a:p>
          <a:p>
            <a:pPr lvl="1">
              <a:spcBef>
                <a:spcPts val="600"/>
              </a:spcBef>
              <a:spcAft>
                <a:spcPts val="600"/>
              </a:spcAft>
            </a:pPr>
            <a:r>
              <a:rPr lang="en-GB" b="1" dirty="0" smtClean="0"/>
              <a:t>Deposit</a:t>
            </a:r>
            <a:r>
              <a:rPr lang="en-GB" b="0" dirty="0" smtClean="0"/>
              <a:t> a machine-readable copy of the published version or final peer-reviewed manuscript accepted for publication in a repository of the researchers choice (possibly </a:t>
            </a:r>
            <a:r>
              <a:rPr lang="en-GB" b="0" dirty="0" err="1" smtClean="0"/>
              <a:t>OpenAIRE</a:t>
            </a:r>
            <a:r>
              <a:rPr lang="en-GB" b="0" dirty="0" smtClean="0"/>
              <a:t> compliant)</a:t>
            </a:r>
          </a:p>
          <a:p>
            <a:pPr lvl="1">
              <a:spcBef>
                <a:spcPts val="600"/>
              </a:spcBef>
              <a:spcAft>
                <a:spcPts val="600"/>
              </a:spcAft>
            </a:pPr>
            <a:r>
              <a:rPr lang="en-GB" b="1" dirty="0" smtClean="0"/>
              <a:t>Ensure</a:t>
            </a:r>
            <a:r>
              <a:rPr lang="en-GB" dirty="0" smtClean="0"/>
              <a:t> OA</a:t>
            </a:r>
            <a:r>
              <a:rPr lang="en-GB" b="0" dirty="0" smtClean="0"/>
              <a:t> on publication or at the latest within 6/12 months</a:t>
            </a:r>
          </a:p>
          <a:p>
            <a:pPr lvl="1">
              <a:spcBef>
                <a:spcPts val="600"/>
              </a:spcBef>
              <a:spcAft>
                <a:spcPts val="600"/>
              </a:spcAft>
            </a:pPr>
            <a:r>
              <a:rPr lang="en-GB" b="1" dirty="0"/>
              <a:t>Ensure</a:t>
            </a:r>
            <a:r>
              <a:rPr lang="en-GB" dirty="0"/>
              <a:t> OA to the bibliographic metadata that identify the deposited publication, via the repository</a:t>
            </a:r>
          </a:p>
          <a:p>
            <a:pPr lvl="1">
              <a:spcBef>
                <a:spcPts val="600"/>
              </a:spcBef>
              <a:spcAft>
                <a:spcPts val="600"/>
              </a:spcAft>
            </a:pPr>
            <a:r>
              <a:rPr lang="en-GB" b="1" dirty="0" smtClean="0"/>
              <a:t>Aim to deposit </a:t>
            </a:r>
            <a:r>
              <a:rPr lang="en-GB" b="0" dirty="0" smtClean="0"/>
              <a:t>at the same time </a:t>
            </a:r>
            <a:r>
              <a:rPr lang="en-GB" dirty="0" smtClean="0"/>
              <a:t>the research data needed to validate the results ("underlying data")</a:t>
            </a:r>
          </a:p>
          <a:p>
            <a:endParaRPr lang="en-GB" sz="2000" dirty="0" smtClean="0"/>
          </a:p>
          <a:p>
            <a:pPr lvl="1"/>
            <a:endParaRPr lang="en-GB" dirty="0" smtClean="0"/>
          </a:p>
          <a:p>
            <a:endParaRPr lang="en-GB" sz="2000" dirty="0" smtClean="0"/>
          </a:p>
        </p:txBody>
      </p:sp>
    </p:spTree>
    <p:extLst>
      <p:ext uri="{BB962C8B-B14F-4D97-AF65-F5344CB8AC3E}">
        <p14:creationId xmlns:p14="http://schemas.microsoft.com/office/powerpoint/2010/main" val="1893317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0" y="980728"/>
            <a:ext cx="8229600" cy="936625"/>
          </a:xfrm>
        </p:spPr>
        <p:txBody>
          <a:bodyPr/>
          <a:lstStyle/>
          <a:p>
            <a:r>
              <a:rPr lang="fr-BE" dirty="0" smtClean="0">
                <a:ea typeface="MS PGothic" pitchFamily="34" charset="-128"/>
              </a:rPr>
              <a:t>Content </a:t>
            </a:r>
            <a:endParaRPr lang="en-GB" dirty="0" smtClean="0">
              <a:ea typeface="MS PGothic" pitchFamily="34" charset="-128"/>
            </a:endParaRPr>
          </a:p>
        </p:txBody>
      </p:sp>
      <p:sp>
        <p:nvSpPr>
          <p:cNvPr id="3" name="Content Placeholder 2"/>
          <p:cNvSpPr>
            <a:spLocks noGrp="1"/>
          </p:cNvSpPr>
          <p:nvPr>
            <p:ph idx="1"/>
          </p:nvPr>
        </p:nvSpPr>
        <p:spPr>
          <a:xfrm>
            <a:off x="251520" y="2276872"/>
            <a:ext cx="8362950" cy="3994150"/>
          </a:xfrm>
        </p:spPr>
        <p:txBody>
          <a:bodyPr>
            <a:normAutofit fontScale="85000" lnSpcReduction="20000"/>
          </a:bodyPr>
          <a:lstStyle/>
          <a:p>
            <a:pPr marL="342900" indent="-342900">
              <a:buFontTx/>
              <a:buAutoNum type="arabicPeriod"/>
              <a:defRPr/>
            </a:pPr>
            <a:r>
              <a:rPr lang="en-GB" b="1" dirty="0" smtClean="0"/>
              <a:t>1. What is open access </a:t>
            </a:r>
          </a:p>
          <a:p>
            <a:pPr>
              <a:defRPr/>
            </a:pPr>
            <a:endParaRPr lang="en-GB" b="1" dirty="0" smtClean="0"/>
          </a:p>
          <a:p>
            <a:pPr marL="342900" indent="-342900">
              <a:buFontTx/>
              <a:buAutoNum type="arabicPeriod"/>
              <a:defRPr/>
            </a:pPr>
            <a:r>
              <a:rPr lang="en-GB" dirty="0" smtClean="0"/>
              <a:t>2. Open Access Policy: The ERA and the Communication/Recommendation on scientific information </a:t>
            </a:r>
          </a:p>
          <a:p>
            <a:pPr marL="342900" indent="-342900">
              <a:buFontTx/>
              <a:buAutoNum type="arabicPeriod"/>
              <a:defRPr/>
            </a:pPr>
            <a:endParaRPr lang="en-GB" dirty="0"/>
          </a:p>
          <a:p>
            <a:pPr marL="342900" indent="-342900">
              <a:buFontTx/>
              <a:buAutoNum type="arabicPeriod"/>
              <a:defRPr/>
            </a:pPr>
            <a:r>
              <a:rPr lang="en-GB" dirty="0" smtClean="0"/>
              <a:t>3. </a:t>
            </a:r>
            <a:r>
              <a:rPr lang="en-GB" dirty="0"/>
              <a:t>Open Access in </a:t>
            </a:r>
            <a:r>
              <a:rPr lang="en-GB" dirty="0" smtClean="0"/>
              <a:t>FP7</a:t>
            </a:r>
          </a:p>
          <a:p>
            <a:pPr marL="342900" indent="-342900">
              <a:buFontTx/>
              <a:buAutoNum type="arabicPeriod"/>
              <a:defRPr/>
            </a:pPr>
            <a:endParaRPr lang="en-GB" dirty="0" smtClean="0"/>
          </a:p>
          <a:p>
            <a:pPr marL="342900" indent="-342900">
              <a:buFontTx/>
              <a:buAutoNum type="arabicPeriod"/>
              <a:defRPr/>
            </a:pPr>
            <a:r>
              <a:rPr lang="en-GB" b="1" dirty="0" smtClean="0"/>
              <a:t>4. Open Access in Horizon 2020</a:t>
            </a:r>
          </a:p>
          <a:p>
            <a:pPr marL="342900" indent="-342900">
              <a:buFontTx/>
              <a:buAutoNum type="arabicPeriod"/>
              <a:defRPr/>
            </a:pPr>
            <a:endParaRPr lang="en-GB" dirty="0"/>
          </a:p>
          <a:p>
            <a:pPr marL="342900" indent="-342900">
              <a:buFontTx/>
              <a:buAutoNum type="arabicPeriod"/>
              <a:defRPr/>
            </a:pPr>
            <a:r>
              <a:rPr lang="en-GB" b="1" dirty="0" smtClean="0"/>
              <a:t>5. </a:t>
            </a:r>
            <a:r>
              <a:rPr lang="en-GB" dirty="0" smtClean="0"/>
              <a:t>The international landscape </a:t>
            </a:r>
          </a:p>
          <a:p>
            <a:pPr marL="342900" indent="-342900">
              <a:buFontTx/>
              <a:buAutoNum type="arabicPeriod"/>
              <a:defRPr/>
            </a:pPr>
            <a:endParaRPr lang="en-GB" dirty="0"/>
          </a:p>
          <a:p>
            <a:pPr marL="342900" indent="-342900">
              <a:buFontTx/>
              <a:buAutoNum type="arabicPeriod"/>
              <a:defRPr/>
            </a:pPr>
            <a:r>
              <a:rPr lang="en-GB" dirty="0" smtClean="0"/>
              <a:t>6. Upcoming challenges and conclusions </a:t>
            </a:r>
          </a:p>
          <a:p>
            <a:pPr marL="342900" indent="-342900">
              <a:buFontTx/>
              <a:buAutoNum type="arabicPeriod"/>
              <a:defRPr/>
            </a:pPr>
            <a:endParaRPr lang="en-GB" b="1" dirty="0"/>
          </a:p>
          <a:p>
            <a:pPr>
              <a:defRPr/>
            </a:pPr>
            <a:endParaRPr lang="en-GB" b="1" dirty="0"/>
          </a:p>
        </p:txBody>
      </p:sp>
    </p:spTree>
    <p:extLst>
      <p:ext uri="{BB962C8B-B14F-4D97-AF65-F5344CB8AC3E}">
        <p14:creationId xmlns:p14="http://schemas.microsoft.com/office/powerpoint/2010/main" val="39667367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1124744"/>
            <a:ext cx="8932541" cy="936625"/>
          </a:xfrm>
        </p:spPr>
        <p:txBody>
          <a:bodyPr/>
          <a:lstStyle/>
          <a:p>
            <a:pPr marL="0" algn="ctr"/>
            <a:r>
              <a:rPr lang="en-GB" dirty="0" smtClean="0">
                <a:ea typeface="MS PGothic" pitchFamily="34" charset="-128"/>
              </a:rPr>
              <a:t>From FP7 to H2020: OA to research data</a:t>
            </a:r>
            <a:endParaRPr lang="en-GB" dirty="0" smtClean="0">
              <a:solidFill>
                <a:srgbClr val="FF0000"/>
              </a:solidFill>
              <a:ea typeface="MS PGothic" pitchFamily="34" charset="-128"/>
            </a:endParaRPr>
          </a:p>
        </p:txBody>
      </p:sp>
      <p:sp>
        <p:nvSpPr>
          <p:cNvPr id="14339" name="Content Placeholder 2"/>
          <p:cNvSpPr>
            <a:spLocks noGrp="1"/>
          </p:cNvSpPr>
          <p:nvPr>
            <p:ph sz="half" idx="1"/>
          </p:nvPr>
        </p:nvSpPr>
        <p:spPr>
          <a:xfrm>
            <a:off x="0" y="3212976"/>
            <a:ext cx="2808288" cy="1655763"/>
          </a:xfrm>
        </p:spPr>
        <p:txBody>
          <a:bodyPr/>
          <a:lstStyle/>
          <a:p>
            <a:pPr eaLnBrk="1" hangingPunct="1"/>
            <a:r>
              <a:rPr lang="en-GB" sz="2000" b="1" dirty="0" smtClean="0">
                <a:ea typeface="MS PGothic" pitchFamily="34" charset="-128"/>
              </a:rPr>
              <a:t>	</a:t>
            </a:r>
            <a:r>
              <a:rPr lang="en-GB" sz="1800" b="1" u="sng" dirty="0" smtClean="0">
                <a:ea typeface="MS PGothic" pitchFamily="34" charset="-128"/>
              </a:rPr>
              <a:t>FP7</a:t>
            </a:r>
          </a:p>
          <a:p>
            <a:pPr lvl="1" algn="just"/>
            <a:r>
              <a:rPr lang="en-GB" sz="1800" b="0" dirty="0" smtClean="0">
                <a:ea typeface="MS PGothic" pitchFamily="34" charset="-128"/>
              </a:rPr>
              <a:t>No action (ERC guidelines)</a:t>
            </a:r>
          </a:p>
          <a:p>
            <a:pPr lvl="1" eaLnBrk="1" hangingPunct="1"/>
            <a:endParaRPr lang="en-GB" sz="2000" dirty="0" smtClean="0">
              <a:ea typeface="MS PGothic" pitchFamily="34" charset="-128"/>
            </a:endParaRPr>
          </a:p>
        </p:txBody>
      </p:sp>
      <p:sp>
        <p:nvSpPr>
          <p:cNvPr id="14340" name="Content Placeholder 3"/>
          <p:cNvSpPr>
            <a:spLocks noGrp="1"/>
          </p:cNvSpPr>
          <p:nvPr>
            <p:ph sz="half" idx="2"/>
          </p:nvPr>
        </p:nvSpPr>
        <p:spPr>
          <a:xfrm>
            <a:off x="2627784" y="2060848"/>
            <a:ext cx="6192837" cy="4210050"/>
          </a:xfrm>
        </p:spPr>
        <p:txBody>
          <a:bodyPr lIns="0" rIns="18000"/>
          <a:lstStyle/>
          <a:p>
            <a:pPr eaLnBrk="1" hangingPunct="1"/>
            <a:r>
              <a:rPr lang="en-GB" sz="1800" b="1" dirty="0" smtClean="0">
                <a:ea typeface="MS PGothic" pitchFamily="34" charset="-128"/>
              </a:rPr>
              <a:t>	</a:t>
            </a:r>
            <a:r>
              <a:rPr lang="en-GB" sz="1800" b="1" u="sng" dirty="0" smtClean="0">
                <a:ea typeface="MS PGothic" pitchFamily="34" charset="-128"/>
              </a:rPr>
              <a:t>Horizon 2020</a:t>
            </a:r>
            <a:r>
              <a:rPr lang="en-GB" sz="1800" b="1" dirty="0" smtClean="0">
                <a:ea typeface="MS PGothic" pitchFamily="34" charset="-128"/>
              </a:rPr>
              <a:t> </a:t>
            </a:r>
          </a:p>
          <a:p>
            <a:pPr lvl="1" algn="just"/>
            <a:r>
              <a:rPr lang="en-GB" sz="1800" b="0" dirty="0" smtClean="0">
                <a:ea typeface="MS PGothic" pitchFamily="34" charset="-128"/>
              </a:rPr>
              <a:t>A </a:t>
            </a:r>
            <a:r>
              <a:rPr lang="en-GB" sz="1800" b="1" dirty="0" smtClean="0">
                <a:solidFill>
                  <a:srgbClr val="FF0000"/>
                </a:solidFill>
                <a:ea typeface="MS PGothic" pitchFamily="34" charset="-128"/>
              </a:rPr>
              <a:t>limited pilot</a:t>
            </a:r>
            <a:r>
              <a:rPr lang="en-GB" sz="1800" b="0" dirty="0" smtClean="0">
                <a:ea typeface="MS PGothic" pitchFamily="34" charset="-128"/>
              </a:rPr>
              <a:t>, covering selected areas of Horizon 2020</a:t>
            </a:r>
          </a:p>
          <a:p>
            <a:pPr lvl="1" algn="just"/>
            <a:r>
              <a:rPr lang="en-GB" sz="1800" b="0" dirty="0" smtClean="0">
                <a:ea typeface="MS PGothic" pitchFamily="34" charset="-128"/>
              </a:rPr>
              <a:t>Targeted primarily towards data underlying publications (other data as specified in DMP)</a:t>
            </a:r>
          </a:p>
          <a:p>
            <a:pPr lvl="1" algn="just"/>
            <a:r>
              <a:rPr lang="en-GB" sz="1800" b="0" dirty="0" smtClean="0">
                <a:ea typeface="MS PGothic" pitchFamily="34" charset="-128"/>
              </a:rPr>
              <a:t>Opt outs are possible for IPR, confidentiality/privacy and security reason as well as if OA runs against the main objective of the project</a:t>
            </a:r>
          </a:p>
          <a:p>
            <a:pPr lvl="1" algn="just"/>
            <a:r>
              <a:rPr lang="en-GB" sz="1800" b="0" dirty="0" smtClean="0">
                <a:ea typeface="MS PGothic" pitchFamily="34" charset="-128"/>
              </a:rPr>
              <a:t>Voluntary opt ins (in areas not covered by the pilot) are possible on an individual project basis. </a:t>
            </a:r>
          </a:p>
          <a:p>
            <a:pPr lvl="1" algn="just"/>
            <a:r>
              <a:rPr lang="en-GB" sz="1800" b="0" dirty="0" smtClean="0">
                <a:ea typeface="MS PGothic" pitchFamily="34" charset="-128"/>
              </a:rPr>
              <a:t> a Data Management Plan is obligatory for projects participating in the pilot (optional for others) </a:t>
            </a:r>
          </a:p>
        </p:txBody>
      </p:sp>
    </p:spTree>
    <p:extLst>
      <p:ext uri="{BB962C8B-B14F-4D97-AF65-F5344CB8AC3E}">
        <p14:creationId xmlns:p14="http://schemas.microsoft.com/office/powerpoint/2010/main" val="23494536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H2020: Call in 2014/15 SWAFS Work Programme</a:t>
            </a:r>
            <a:endParaRPr lang="en-GB" dirty="0"/>
          </a:p>
        </p:txBody>
      </p:sp>
      <p:sp>
        <p:nvSpPr>
          <p:cNvPr id="3" name="Content Placeholder 2"/>
          <p:cNvSpPr>
            <a:spLocks noGrp="1"/>
          </p:cNvSpPr>
          <p:nvPr>
            <p:ph idx="1"/>
          </p:nvPr>
        </p:nvSpPr>
        <p:spPr>
          <a:xfrm>
            <a:off x="457200" y="2492375"/>
            <a:ext cx="8229600" cy="3960961"/>
          </a:xfrm>
        </p:spPr>
        <p:txBody>
          <a:bodyPr/>
          <a:lstStyle/>
          <a:p>
            <a:pPr algn="just">
              <a:defRPr/>
            </a:pPr>
            <a:r>
              <a:rPr lang="en-GB" sz="2000" i="1" dirty="0" smtClean="0"/>
              <a:t>GARRI.3.2014 </a:t>
            </a:r>
            <a:r>
              <a:rPr lang="en-GB" sz="2000" dirty="0" smtClean="0"/>
              <a:t>Scientific information in the digital age: text and data mining (TDM)</a:t>
            </a:r>
          </a:p>
          <a:p>
            <a:pPr lvl="1" algn="just">
              <a:defRPr/>
            </a:pPr>
            <a:r>
              <a:rPr lang="en-GB" sz="1800" dirty="0" smtClean="0"/>
              <a:t>Study TDM in the modern research environment</a:t>
            </a:r>
            <a:endParaRPr lang="en-GB" sz="1800" dirty="0"/>
          </a:p>
          <a:p>
            <a:pPr algn="just">
              <a:defRPr/>
            </a:pPr>
            <a:endParaRPr lang="en-GB" sz="2000" dirty="0" smtClean="0"/>
          </a:p>
          <a:p>
            <a:pPr algn="just">
              <a:defRPr/>
            </a:pPr>
            <a:r>
              <a:rPr lang="en-GB" sz="2000" i="1" dirty="0" smtClean="0"/>
              <a:t>GARRI.4.2015 </a:t>
            </a:r>
            <a:r>
              <a:rPr lang="en-GB" sz="2000" dirty="0" smtClean="0"/>
              <a:t>Innovative approach to release and disseminate research results and measure their impact</a:t>
            </a:r>
          </a:p>
          <a:p>
            <a:pPr lvl="1" algn="just">
              <a:defRPr/>
            </a:pPr>
            <a:r>
              <a:rPr lang="en-GB" sz="1800" dirty="0" smtClean="0"/>
              <a:t>Need to examine the situation from A to Z</a:t>
            </a:r>
          </a:p>
          <a:p>
            <a:pPr lvl="1" algn="just">
              <a:defRPr/>
            </a:pPr>
            <a:r>
              <a:rPr lang="fr-BE" sz="1800" dirty="0" smtClean="0"/>
              <a:t>How </a:t>
            </a:r>
            <a:r>
              <a:rPr lang="fr-BE" sz="1800" dirty="0" err="1" smtClean="0"/>
              <a:t>peer</a:t>
            </a:r>
            <a:r>
              <a:rPr lang="fr-BE" sz="1800" dirty="0" err="1"/>
              <a:t>-</a:t>
            </a:r>
            <a:r>
              <a:rPr lang="fr-BE" sz="1800" dirty="0" err="1" smtClean="0"/>
              <a:t>review</a:t>
            </a:r>
            <a:r>
              <a:rPr lang="fr-BE" sz="1800" dirty="0" smtClean="0"/>
              <a:t> </a:t>
            </a:r>
            <a:r>
              <a:rPr lang="fr-BE" sz="1800" dirty="0" err="1" smtClean="0"/>
              <a:t>develops</a:t>
            </a:r>
            <a:r>
              <a:rPr lang="fr-BE" sz="1800" dirty="0" smtClean="0"/>
              <a:t> </a:t>
            </a:r>
            <a:r>
              <a:rPr lang="fr-BE" sz="1800" dirty="0" err="1" smtClean="0"/>
              <a:t>outside</a:t>
            </a:r>
            <a:r>
              <a:rPr lang="fr-BE" sz="1800" dirty="0" smtClean="0"/>
              <a:t> of </a:t>
            </a:r>
            <a:r>
              <a:rPr lang="fr-BE" sz="1800" dirty="0" err="1" smtClean="0"/>
              <a:t>traditional</a:t>
            </a:r>
            <a:r>
              <a:rPr lang="fr-BE" sz="1800" dirty="0" smtClean="0"/>
              <a:t> </a:t>
            </a:r>
            <a:r>
              <a:rPr lang="fr-BE" sz="1800" dirty="0" err="1" smtClean="0"/>
              <a:t>methods</a:t>
            </a:r>
            <a:endParaRPr lang="fr-BE" sz="1800" dirty="0" smtClean="0"/>
          </a:p>
          <a:p>
            <a:pPr lvl="1" algn="just">
              <a:defRPr/>
            </a:pPr>
            <a:r>
              <a:rPr lang="fr-BE" sz="1800" dirty="0" smtClean="0"/>
              <a:t>How </a:t>
            </a:r>
            <a:r>
              <a:rPr lang="fr-BE" sz="1800" dirty="0" err="1" smtClean="0"/>
              <a:t>indicators</a:t>
            </a:r>
            <a:r>
              <a:rPr lang="fr-BE" sz="1800" dirty="0" smtClean="0"/>
              <a:t> and </a:t>
            </a:r>
            <a:r>
              <a:rPr lang="fr-BE" sz="1800" dirty="0" err="1" smtClean="0"/>
              <a:t>bibliometrics</a:t>
            </a:r>
            <a:r>
              <a:rPr lang="fr-BE" sz="1800" dirty="0" smtClean="0"/>
              <a:t> are </a:t>
            </a:r>
            <a:r>
              <a:rPr lang="fr-BE" sz="1800" dirty="0" err="1" smtClean="0"/>
              <a:t>adequate</a:t>
            </a:r>
            <a:endParaRPr lang="fr-BE" sz="1800" dirty="0" smtClean="0"/>
          </a:p>
          <a:p>
            <a:pPr lvl="1" algn="just">
              <a:defRPr/>
            </a:pPr>
            <a:r>
              <a:rPr lang="fr-BE" sz="1800" dirty="0" smtClean="0"/>
              <a:t>Support and promotion actions</a:t>
            </a:r>
          </a:p>
          <a:p>
            <a:pPr marL="457200" lvl="1" indent="0" algn="just">
              <a:buNone/>
              <a:defRPr/>
            </a:pPr>
            <a:endParaRPr lang="fr-BE" sz="1800" dirty="0" smtClean="0"/>
          </a:p>
          <a:p>
            <a:endParaRPr lang="en-GB" sz="2000" dirty="0"/>
          </a:p>
        </p:txBody>
      </p:sp>
    </p:spTree>
    <p:extLst>
      <p:ext uri="{BB962C8B-B14F-4D97-AF65-F5344CB8AC3E}">
        <p14:creationId xmlns:p14="http://schemas.microsoft.com/office/powerpoint/2010/main" val="21686135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23528" y="1052736"/>
            <a:ext cx="8497192" cy="936625"/>
          </a:xfrm>
        </p:spPr>
        <p:txBody>
          <a:bodyPr/>
          <a:lstStyle/>
          <a:p>
            <a:r>
              <a:rPr lang="fr-BE" dirty="0" smtClean="0"/>
              <a:t>The international </a:t>
            </a:r>
            <a:r>
              <a:rPr lang="fr-BE" dirty="0" err="1" smtClean="0"/>
              <a:t>landscape</a:t>
            </a:r>
            <a:endParaRPr lang="en-GB" dirty="0" smtClean="0"/>
          </a:p>
        </p:txBody>
      </p:sp>
      <p:sp>
        <p:nvSpPr>
          <p:cNvPr id="18435" name="Content Placeholder 2"/>
          <p:cNvSpPr>
            <a:spLocks noGrp="1"/>
          </p:cNvSpPr>
          <p:nvPr>
            <p:ph idx="1"/>
          </p:nvPr>
        </p:nvSpPr>
        <p:spPr>
          <a:xfrm>
            <a:off x="107504" y="1772816"/>
            <a:ext cx="9036496" cy="4137025"/>
          </a:xfrm>
        </p:spPr>
        <p:txBody>
          <a:bodyPr/>
          <a:lstStyle/>
          <a:p>
            <a:pPr marL="0" indent="0" eaLnBrk="1" hangingPunct="1">
              <a:buFontTx/>
              <a:buNone/>
            </a:pPr>
            <a:r>
              <a:rPr lang="en-GB" sz="2000" dirty="0" smtClean="0"/>
              <a:t>Study to measure the growth of OA</a:t>
            </a:r>
          </a:p>
          <a:p>
            <a:pPr lvl="1"/>
            <a:r>
              <a:rPr lang="en-GB" sz="1800" dirty="0"/>
              <a:t>Focus on ERA, Brazil, Canada, Japan and </a:t>
            </a:r>
            <a:r>
              <a:rPr lang="en-GB" sz="1800" dirty="0" smtClean="0"/>
              <a:t>USA</a:t>
            </a:r>
            <a:endParaRPr lang="en-GB" sz="1800" b="0" dirty="0" smtClean="0"/>
          </a:p>
          <a:p>
            <a:pPr lvl="1" eaLnBrk="1" hangingPunct="1"/>
            <a:r>
              <a:rPr lang="en-GB" sz="1800" dirty="0" smtClean="0"/>
              <a:t>Emergence </a:t>
            </a:r>
            <a:r>
              <a:rPr lang="en-GB" sz="1800" dirty="0"/>
              <a:t>of OA with a dominance of 'Green' and 'hybrid' OA to publications / Joint initiatives / slow progress of OA to data</a:t>
            </a:r>
          </a:p>
          <a:p>
            <a:pPr lvl="1"/>
            <a:r>
              <a:rPr lang="en-GB" sz="1800" dirty="0"/>
              <a:t>Global proportion </a:t>
            </a:r>
            <a:r>
              <a:rPr lang="en-GB" sz="1800" dirty="0" smtClean="0"/>
              <a:t>higher </a:t>
            </a:r>
            <a:r>
              <a:rPr lang="en-GB" sz="1800" dirty="0"/>
              <a:t>than previously assumed: </a:t>
            </a:r>
          </a:p>
          <a:p>
            <a:pPr lvl="2"/>
            <a:r>
              <a:rPr lang="en-GB" dirty="0"/>
              <a:t>Around 50% of </a:t>
            </a:r>
            <a:r>
              <a:rPr lang="en-GB" dirty="0" smtClean="0"/>
              <a:t>OA scientific </a:t>
            </a:r>
            <a:r>
              <a:rPr lang="en-GB" dirty="0"/>
              <a:t>papers published in 2011</a:t>
            </a:r>
          </a:p>
          <a:p>
            <a:pPr lvl="2"/>
            <a:r>
              <a:rPr lang="en-GB" dirty="0"/>
              <a:t>More than 40% of </a:t>
            </a:r>
            <a:r>
              <a:rPr lang="en-GB" dirty="0" smtClean="0"/>
              <a:t>OA scientific </a:t>
            </a:r>
            <a:r>
              <a:rPr lang="en-GB" dirty="0"/>
              <a:t>papers published </a:t>
            </a:r>
            <a:r>
              <a:rPr lang="en-GB" dirty="0" smtClean="0"/>
              <a:t>from 2004-2011</a:t>
            </a:r>
          </a:p>
          <a:p>
            <a:pPr lvl="1"/>
            <a:r>
              <a:rPr lang="en-GB" sz="1800" dirty="0"/>
              <a:t>OA availability varies among </a:t>
            </a:r>
            <a:r>
              <a:rPr lang="en-GB" sz="1800" dirty="0" smtClean="0"/>
              <a:t>disciplines: 'tipping </a:t>
            </a:r>
            <a:r>
              <a:rPr lang="en-GB" sz="1800" dirty="0"/>
              <a:t>point' passed in Biology, Biomedical Research, Mathematics &amp; Statistics and in General Science &amp; Technology. Least open access in SSH, applied sciences, engineering and technology </a:t>
            </a:r>
          </a:p>
          <a:p>
            <a:pPr lvl="1"/>
            <a:r>
              <a:rPr lang="en-GB" sz="1800" dirty="0"/>
              <a:t>Overall OA </a:t>
            </a:r>
            <a:r>
              <a:rPr lang="en-GB" sz="1800" dirty="0" smtClean="0"/>
              <a:t>citation advantage </a:t>
            </a:r>
            <a:r>
              <a:rPr lang="en-GB" sz="1800" dirty="0"/>
              <a:t>occurs in all but four disciplines </a:t>
            </a:r>
          </a:p>
          <a:p>
            <a:pPr lvl="1"/>
            <a:r>
              <a:rPr lang="en-GB" sz="1800" dirty="0"/>
              <a:t>The majority of 48 major science funders considers both Gold and Green OA acceptable. More than 75% accepted embargo periods of 6-12 months </a:t>
            </a:r>
          </a:p>
          <a:p>
            <a:pPr lvl="1"/>
            <a:r>
              <a:rPr lang="en-GB" sz="1800" dirty="0"/>
              <a:t>Policies for OA to data not as well developed but </a:t>
            </a:r>
            <a:r>
              <a:rPr lang="en-GB" sz="1800" dirty="0" smtClean="0"/>
              <a:t>increasing</a:t>
            </a:r>
            <a:endParaRPr lang="en-GB" sz="1800" dirty="0"/>
          </a:p>
        </p:txBody>
      </p:sp>
    </p:spTree>
    <p:extLst>
      <p:ext uri="{BB962C8B-B14F-4D97-AF65-F5344CB8AC3E}">
        <p14:creationId xmlns:p14="http://schemas.microsoft.com/office/powerpoint/2010/main" val="11209028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fr-BE" dirty="0" smtClean="0"/>
              <a:t>The international </a:t>
            </a:r>
            <a:r>
              <a:rPr lang="fr-BE" dirty="0" err="1" smtClean="0"/>
              <a:t>landscape</a:t>
            </a:r>
            <a:endParaRPr lang="en-GB" dirty="0" smtClean="0"/>
          </a:p>
        </p:txBody>
      </p:sp>
      <p:sp>
        <p:nvSpPr>
          <p:cNvPr id="20483" name="Content Placeholder 2"/>
          <p:cNvSpPr>
            <a:spLocks noGrp="1"/>
          </p:cNvSpPr>
          <p:nvPr>
            <p:ph sz="half" idx="1"/>
          </p:nvPr>
        </p:nvSpPr>
        <p:spPr/>
        <p:txBody>
          <a:bodyPr/>
          <a:lstStyle/>
          <a:p>
            <a:pPr marL="0" indent="0">
              <a:buFontTx/>
              <a:buNone/>
            </a:pPr>
            <a:r>
              <a:rPr lang="fr-BE" sz="2000" dirty="0" smtClean="0"/>
              <a:t>Global </a:t>
            </a:r>
            <a:r>
              <a:rPr lang="fr-BE" sz="2000" dirty="0" err="1" smtClean="0"/>
              <a:t>Research</a:t>
            </a:r>
            <a:r>
              <a:rPr lang="fr-BE" sz="2000" dirty="0" smtClean="0"/>
              <a:t> Council</a:t>
            </a:r>
          </a:p>
          <a:p>
            <a:endParaRPr lang="fr-BE" sz="2000" dirty="0" smtClean="0"/>
          </a:p>
          <a:p>
            <a:pPr marL="0" indent="0">
              <a:buFontTx/>
              <a:buNone/>
            </a:pPr>
            <a:r>
              <a:rPr lang="fr-BE" sz="2000" dirty="0" smtClean="0"/>
              <a:t>G8 Science</a:t>
            </a:r>
          </a:p>
          <a:p>
            <a:pPr marL="0" indent="0">
              <a:buFontTx/>
              <a:buNone/>
            </a:pPr>
            <a:endParaRPr lang="fr-BE" sz="2000" dirty="0" smtClean="0"/>
          </a:p>
          <a:p>
            <a:pPr marL="0" indent="0">
              <a:buFontTx/>
              <a:buNone/>
            </a:pPr>
            <a:r>
              <a:rPr lang="fr-BE" sz="2000" dirty="0" smtClean="0"/>
              <a:t>UNESCO</a:t>
            </a:r>
          </a:p>
          <a:p>
            <a:pPr marL="0" indent="0">
              <a:buFontTx/>
              <a:buNone/>
            </a:pPr>
            <a:endParaRPr lang="en-GB" sz="2000" dirty="0" smtClean="0"/>
          </a:p>
          <a:p>
            <a:pPr marL="0" indent="0">
              <a:buFontTx/>
              <a:buNone/>
            </a:pPr>
            <a:r>
              <a:rPr lang="fr-BE" sz="2000" dirty="0" smtClean="0"/>
              <a:t>'Berlin' </a:t>
            </a:r>
            <a:r>
              <a:rPr lang="fr-BE" sz="2000" dirty="0" err="1" smtClean="0"/>
              <a:t>conferences</a:t>
            </a:r>
            <a:r>
              <a:rPr lang="fr-BE" sz="2000" dirty="0" smtClean="0"/>
              <a:t> on OA</a:t>
            </a:r>
          </a:p>
          <a:p>
            <a:pPr marL="0" indent="0">
              <a:buFontTx/>
              <a:buNone/>
            </a:pPr>
            <a:endParaRPr lang="fr-BE" sz="2000" dirty="0" smtClean="0"/>
          </a:p>
          <a:p>
            <a:pPr marL="0" indent="0">
              <a:buFontTx/>
              <a:buNone/>
            </a:pPr>
            <a:r>
              <a:rPr lang="fr-BE" sz="2000" dirty="0" smtClean="0"/>
              <a:t>Etc.</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2586" y="2564904"/>
            <a:ext cx="4072068" cy="2520280"/>
          </a:xfrm>
          <a:prstGeom prst="rect">
            <a:avLst/>
          </a:prstGeom>
        </p:spPr>
      </p:pic>
    </p:spTree>
    <p:extLst>
      <p:ext uri="{BB962C8B-B14F-4D97-AF65-F5344CB8AC3E}">
        <p14:creationId xmlns:p14="http://schemas.microsoft.com/office/powerpoint/2010/main" val="37471026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95536" y="1052736"/>
            <a:ext cx="8229600" cy="936625"/>
          </a:xfrm>
        </p:spPr>
        <p:txBody>
          <a:bodyPr/>
          <a:lstStyle/>
          <a:p>
            <a:r>
              <a:rPr lang="en-GB" dirty="0" smtClean="0"/>
              <a:t>Some milestones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29969410"/>
              </p:ext>
            </p:extLst>
          </p:nvPr>
        </p:nvGraphicFramePr>
        <p:xfrm>
          <a:off x="467544" y="1772816"/>
          <a:ext cx="8229600" cy="4680519"/>
        </p:xfrm>
        <a:graphic>
          <a:graphicData uri="http://schemas.openxmlformats.org/drawingml/2006/table">
            <a:tbl>
              <a:tblPr firstRow="1" bandRow="1">
                <a:tableStyleId>{8A107856-5554-42FB-B03E-39F5DBC370BA}</a:tableStyleId>
              </a:tblPr>
              <a:tblGrid>
                <a:gridCol w="874440"/>
                <a:gridCol w="7355160"/>
              </a:tblGrid>
              <a:tr h="372458">
                <a:tc>
                  <a:txBody>
                    <a:bodyPr/>
                    <a:lstStyle/>
                    <a:p>
                      <a:r>
                        <a:rPr kumimoji="0" lang="fr-BE" sz="1600" b="0" i="0" u="none" strike="noStrike" kern="1200" cap="none" normalizeH="0" baseline="0" dirty="0" smtClean="0">
                          <a:ln>
                            <a:noFill/>
                          </a:ln>
                          <a:solidFill>
                            <a:srgbClr val="0F5494"/>
                          </a:solidFill>
                          <a:effectLst/>
                          <a:latin typeface="Verdana" pitchFamily="34" charset="0"/>
                          <a:ea typeface="+mn-ea"/>
                          <a:cs typeface="Arial" pitchFamily="34" charset="0"/>
                        </a:rPr>
                        <a:t>2006</a:t>
                      </a:r>
                      <a:endParaRPr kumimoji="0" lang="en-GB" sz="1600" b="0" i="0" u="none" strike="noStrike" kern="1200" cap="none" normalizeH="0" baseline="0" dirty="0">
                        <a:ln>
                          <a:noFill/>
                        </a:ln>
                        <a:solidFill>
                          <a:srgbClr val="0F5494"/>
                        </a:solidFill>
                        <a:effectLst/>
                        <a:latin typeface="Verdana" pitchFamily="34" charset="0"/>
                        <a:ea typeface="+mn-ea"/>
                        <a:cs typeface="Arial" pitchFamily="34" charset="0"/>
                      </a:endParaRPr>
                    </a:p>
                  </a:txBody>
                  <a:tcPr marT="45736" marB="45736"/>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fr-BE" sz="1600" b="0" i="0" u="none" strike="noStrike" kern="1200" cap="none" normalizeH="0" baseline="0" dirty="0" smtClean="0">
                          <a:ln>
                            <a:noFill/>
                          </a:ln>
                          <a:solidFill>
                            <a:srgbClr val="0F5494"/>
                          </a:solidFill>
                          <a:effectLst/>
                          <a:latin typeface="Verdana" pitchFamily="34" charset="0"/>
                          <a:ea typeface="+mn-ea"/>
                          <a:cs typeface="Arial" pitchFamily="34" charset="0"/>
                        </a:rPr>
                        <a:t>EC-</a:t>
                      </a:r>
                      <a:r>
                        <a:rPr kumimoji="0" lang="fr-BE" sz="1600" b="0" i="0" u="none" strike="noStrike" kern="1200" cap="none" normalizeH="0" baseline="0" dirty="0" err="1" smtClean="0">
                          <a:ln>
                            <a:noFill/>
                          </a:ln>
                          <a:solidFill>
                            <a:srgbClr val="0F5494"/>
                          </a:solidFill>
                          <a:effectLst/>
                          <a:latin typeface="Verdana" pitchFamily="34" charset="0"/>
                          <a:ea typeface="+mn-ea"/>
                          <a:cs typeface="Arial" pitchFamily="34" charset="0"/>
                        </a:rPr>
                        <a:t>funded</a:t>
                      </a:r>
                      <a:r>
                        <a:rPr kumimoji="0" lang="fr-BE" sz="1600" b="0" i="0" u="none" strike="noStrike" kern="1200" cap="none" normalizeH="0" baseline="0" dirty="0" smtClean="0">
                          <a:ln>
                            <a:noFill/>
                          </a:ln>
                          <a:solidFill>
                            <a:srgbClr val="0F5494"/>
                          </a:solidFill>
                          <a:effectLst/>
                          <a:latin typeface="Verdana" pitchFamily="34" charset="0"/>
                          <a:ea typeface="+mn-ea"/>
                          <a:cs typeface="Arial" pitchFamily="34" charset="0"/>
                        </a:rPr>
                        <a:t> </a:t>
                      </a:r>
                      <a:r>
                        <a:rPr kumimoji="0" lang="fr-BE" sz="1600" b="0" i="0" u="none" strike="noStrike" kern="1200" cap="none" normalizeH="0" baseline="0" dirty="0" err="1" smtClean="0">
                          <a:ln>
                            <a:noFill/>
                          </a:ln>
                          <a:solidFill>
                            <a:srgbClr val="0F5494"/>
                          </a:solidFill>
                          <a:effectLst/>
                          <a:latin typeface="Verdana" pitchFamily="34" charset="0"/>
                          <a:ea typeface="+mn-ea"/>
                          <a:cs typeface="Arial" pitchFamily="34" charset="0"/>
                        </a:rPr>
                        <a:t>Study</a:t>
                      </a:r>
                      <a:r>
                        <a:rPr kumimoji="0" lang="fr-BE" sz="1600" b="0" i="0" u="none" strike="noStrike" kern="1200" cap="none" normalizeH="0" baseline="0" dirty="0" smtClean="0">
                          <a:ln>
                            <a:noFill/>
                          </a:ln>
                          <a:solidFill>
                            <a:srgbClr val="0F5494"/>
                          </a:solidFill>
                          <a:effectLst/>
                          <a:latin typeface="Verdana" pitchFamily="34" charset="0"/>
                          <a:ea typeface="+mn-ea"/>
                          <a:cs typeface="Arial" pitchFamily="34" charset="0"/>
                        </a:rPr>
                        <a:t> on the </a:t>
                      </a:r>
                      <a:r>
                        <a:rPr kumimoji="0" lang="fr-BE" sz="1600" b="0" i="0" u="none" strike="noStrike" kern="1200" cap="none" normalizeH="0" baseline="0" dirty="0" err="1" smtClean="0">
                          <a:ln>
                            <a:noFill/>
                          </a:ln>
                          <a:solidFill>
                            <a:srgbClr val="0F5494"/>
                          </a:solidFill>
                          <a:effectLst/>
                          <a:latin typeface="Verdana" pitchFamily="34" charset="0"/>
                          <a:ea typeface="+mn-ea"/>
                          <a:cs typeface="Arial" pitchFamily="34" charset="0"/>
                        </a:rPr>
                        <a:t>scientific</a:t>
                      </a:r>
                      <a:r>
                        <a:rPr kumimoji="0" lang="fr-BE" sz="1600" b="0" i="0" u="none" strike="noStrike" kern="1200" cap="none" normalizeH="0" baseline="0" dirty="0" smtClean="0">
                          <a:ln>
                            <a:noFill/>
                          </a:ln>
                          <a:solidFill>
                            <a:srgbClr val="0F5494"/>
                          </a:solidFill>
                          <a:effectLst/>
                          <a:latin typeface="Verdana" pitchFamily="34" charset="0"/>
                          <a:ea typeface="+mn-ea"/>
                          <a:cs typeface="Arial" pitchFamily="34" charset="0"/>
                        </a:rPr>
                        <a:t> publication </a:t>
                      </a:r>
                      <a:r>
                        <a:rPr kumimoji="0" lang="fr-BE" sz="1600" b="0" i="0" u="none" strike="noStrike" kern="1200" cap="none" normalizeH="0" baseline="0" dirty="0" err="1" smtClean="0">
                          <a:ln>
                            <a:noFill/>
                          </a:ln>
                          <a:solidFill>
                            <a:srgbClr val="0F5494"/>
                          </a:solidFill>
                          <a:effectLst/>
                          <a:latin typeface="Verdana" pitchFamily="34" charset="0"/>
                          <a:ea typeface="+mn-ea"/>
                          <a:cs typeface="Arial" pitchFamily="34" charset="0"/>
                        </a:rPr>
                        <a:t>market</a:t>
                      </a:r>
                      <a:r>
                        <a:rPr kumimoji="0" lang="fr-BE" sz="1600" b="0" i="0" u="none" strike="noStrike" kern="1200" cap="none" normalizeH="0" baseline="0" dirty="0" smtClean="0">
                          <a:ln>
                            <a:noFill/>
                          </a:ln>
                          <a:solidFill>
                            <a:srgbClr val="0F5494"/>
                          </a:solidFill>
                          <a:effectLst/>
                          <a:latin typeface="Verdana" pitchFamily="34" charset="0"/>
                          <a:ea typeface="+mn-ea"/>
                          <a:cs typeface="Arial" pitchFamily="34" charset="0"/>
                        </a:rPr>
                        <a:t> in Europe</a:t>
                      </a:r>
                    </a:p>
                  </a:txBody>
                  <a:tcPr marT="45736" marB="45736"/>
                </a:tc>
              </a:tr>
              <a:tr h="914216">
                <a:tc>
                  <a:txBody>
                    <a:bodyPr/>
                    <a:lstStyle/>
                    <a:p>
                      <a:r>
                        <a:rPr kumimoji="0" lang="fr-BE" sz="1600" b="0" i="0" u="none" strike="noStrike" kern="1200" cap="none" normalizeH="0" baseline="0" dirty="0" smtClean="0">
                          <a:ln>
                            <a:noFill/>
                          </a:ln>
                          <a:solidFill>
                            <a:srgbClr val="0F5494"/>
                          </a:solidFill>
                          <a:effectLst/>
                          <a:latin typeface="Verdana" pitchFamily="34" charset="0"/>
                          <a:ea typeface="+mn-ea"/>
                          <a:cs typeface="Arial" pitchFamily="34" charset="0"/>
                        </a:rPr>
                        <a:t>2007</a:t>
                      </a:r>
                      <a:endParaRPr kumimoji="0" lang="en-GB" sz="1600" b="0" i="0" u="none" strike="noStrike" kern="1200" cap="none" normalizeH="0" baseline="0" dirty="0">
                        <a:ln>
                          <a:noFill/>
                        </a:ln>
                        <a:solidFill>
                          <a:srgbClr val="0F5494"/>
                        </a:solidFill>
                        <a:effectLst/>
                        <a:latin typeface="Verdana" pitchFamily="34" charset="0"/>
                        <a:ea typeface="+mn-ea"/>
                        <a:cs typeface="Arial" pitchFamily="34" charset="0"/>
                      </a:endParaRPr>
                    </a:p>
                  </a:txBody>
                  <a:tcPr marT="45736" marB="45736"/>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fr-BE" sz="1600" b="0" i="0" u="none" strike="noStrike" kern="1200" cap="none" normalizeH="0" baseline="0" dirty="0" smtClean="0">
                          <a:ln>
                            <a:noFill/>
                          </a:ln>
                          <a:solidFill>
                            <a:srgbClr val="0F5494"/>
                          </a:solidFill>
                          <a:effectLst/>
                          <a:latin typeface="Verdana" pitchFamily="34" charset="0"/>
                          <a:ea typeface="+mn-ea"/>
                          <a:cs typeface="Arial" pitchFamily="34" charset="0"/>
                        </a:rPr>
                        <a:t>EC Communication on </a:t>
                      </a:r>
                      <a:r>
                        <a:rPr kumimoji="0" lang="fr-BE" sz="1600" b="0" i="0" u="none" strike="noStrike" kern="1200" cap="none" normalizeH="0" baseline="0" dirty="0" err="1" smtClean="0">
                          <a:ln>
                            <a:noFill/>
                          </a:ln>
                          <a:solidFill>
                            <a:srgbClr val="0F5494"/>
                          </a:solidFill>
                          <a:effectLst/>
                          <a:latin typeface="Verdana" pitchFamily="34" charset="0"/>
                          <a:ea typeface="+mn-ea"/>
                          <a:cs typeface="Arial" pitchFamily="34" charset="0"/>
                        </a:rPr>
                        <a:t>scientific</a:t>
                      </a:r>
                      <a:r>
                        <a:rPr kumimoji="0" lang="fr-BE" sz="1600" b="0" i="0" u="none" strike="noStrike" kern="1200" cap="none" normalizeH="0" baseline="0" dirty="0" smtClean="0">
                          <a:ln>
                            <a:noFill/>
                          </a:ln>
                          <a:solidFill>
                            <a:srgbClr val="0F5494"/>
                          </a:solidFill>
                          <a:effectLst/>
                          <a:latin typeface="Verdana" pitchFamily="34" charset="0"/>
                          <a:ea typeface="+mn-ea"/>
                          <a:cs typeface="Arial" pitchFamily="34" charset="0"/>
                        </a:rPr>
                        <a:t> information</a:t>
                      </a:r>
                    </a:p>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fr-BE" sz="1600" b="0" i="0" u="none" strike="noStrike" kern="1200" cap="none" normalizeH="0" baseline="0" dirty="0" smtClean="0">
                          <a:ln>
                            <a:noFill/>
                          </a:ln>
                          <a:solidFill>
                            <a:srgbClr val="0F5494"/>
                          </a:solidFill>
                          <a:effectLst/>
                          <a:latin typeface="Verdana" pitchFamily="34" charset="0"/>
                          <a:ea typeface="+mn-ea"/>
                          <a:cs typeface="Arial" pitchFamily="34" charset="0"/>
                        </a:rPr>
                        <a:t>Council Conclusions on </a:t>
                      </a:r>
                      <a:r>
                        <a:rPr kumimoji="0" lang="fr-BE" sz="1600" b="0" i="0" u="none" strike="noStrike" kern="1200" cap="none" normalizeH="0" baseline="0" dirty="0" err="1" smtClean="0">
                          <a:ln>
                            <a:noFill/>
                          </a:ln>
                          <a:solidFill>
                            <a:srgbClr val="0F5494"/>
                          </a:solidFill>
                          <a:effectLst/>
                          <a:latin typeface="Verdana" pitchFamily="34" charset="0"/>
                          <a:ea typeface="+mn-ea"/>
                          <a:cs typeface="Arial" pitchFamily="34" charset="0"/>
                        </a:rPr>
                        <a:t>scientific</a:t>
                      </a:r>
                      <a:r>
                        <a:rPr kumimoji="0" lang="fr-BE" sz="1600" b="0" i="0" u="none" strike="noStrike" kern="1200" cap="none" normalizeH="0" baseline="0" dirty="0" smtClean="0">
                          <a:ln>
                            <a:noFill/>
                          </a:ln>
                          <a:solidFill>
                            <a:srgbClr val="0F5494"/>
                          </a:solidFill>
                          <a:effectLst/>
                          <a:latin typeface="Verdana" pitchFamily="34" charset="0"/>
                          <a:ea typeface="+mn-ea"/>
                          <a:cs typeface="Arial" pitchFamily="34" charset="0"/>
                        </a:rPr>
                        <a:t> information in the digital </a:t>
                      </a:r>
                      <a:r>
                        <a:rPr kumimoji="0" lang="fr-BE" sz="1600" b="0" i="0" u="none" strike="noStrike" kern="1200" cap="none" normalizeH="0" baseline="0" dirty="0" err="1" smtClean="0">
                          <a:ln>
                            <a:noFill/>
                          </a:ln>
                          <a:solidFill>
                            <a:srgbClr val="0F5494"/>
                          </a:solidFill>
                          <a:effectLst/>
                          <a:latin typeface="Verdana" pitchFamily="34" charset="0"/>
                          <a:ea typeface="+mn-ea"/>
                          <a:cs typeface="Arial" pitchFamily="34" charset="0"/>
                        </a:rPr>
                        <a:t>age</a:t>
                      </a:r>
                      <a:endParaRPr kumimoji="0" lang="fr-BE" sz="1600" b="0" i="0" u="none" strike="noStrike" kern="1200" cap="none" normalizeH="0" baseline="0" dirty="0" smtClean="0">
                        <a:ln>
                          <a:noFill/>
                        </a:ln>
                        <a:solidFill>
                          <a:srgbClr val="0F5494"/>
                        </a:solidFill>
                        <a:effectLst/>
                        <a:latin typeface="Verdana" pitchFamily="34" charset="0"/>
                        <a:ea typeface="+mn-ea"/>
                        <a:cs typeface="Arial" pitchFamily="34" charset="0"/>
                      </a:endParaRPr>
                    </a:p>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fr-BE" sz="1600" b="0" i="0" u="none" strike="noStrike" kern="1200" cap="none" normalizeH="0" baseline="0" dirty="0" smtClean="0">
                          <a:ln>
                            <a:noFill/>
                          </a:ln>
                          <a:solidFill>
                            <a:srgbClr val="0F5494"/>
                          </a:solidFill>
                          <a:effectLst/>
                          <a:latin typeface="Verdana" pitchFamily="34" charset="0"/>
                          <a:ea typeface="+mn-ea"/>
                          <a:cs typeface="Arial" pitchFamily="34" charset="0"/>
                        </a:rPr>
                        <a:t>FP7 (OA </a:t>
                      </a:r>
                      <a:r>
                        <a:rPr kumimoji="0" lang="fr-BE" sz="1600" b="0" i="0" u="none" strike="noStrike" kern="1200" cap="none" normalizeH="0" baseline="0" dirty="0" err="1" smtClean="0">
                          <a:ln>
                            <a:noFill/>
                          </a:ln>
                          <a:solidFill>
                            <a:srgbClr val="0F5494"/>
                          </a:solidFill>
                          <a:effectLst/>
                          <a:latin typeface="Verdana" pitchFamily="34" charset="0"/>
                          <a:ea typeface="+mn-ea"/>
                          <a:cs typeface="Arial" pitchFamily="34" charset="0"/>
                        </a:rPr>
                        <a:t>publishing</a:t>
                      </a:r>
                      <a:r>
                        <a:rPr kumimoji="0" lang="fr-BE" sz="1600" b="0" i="0" u="none" strike="noStrike" kern="1200" cap="none" normalizeH="0" baseline="0" dirty="0" smtClean="0">
                          <a:ln>
                            <a:noFill/>
                          </a:ln>
                          <a:solidFill>
                            <a:srgbClr val="0F5494"/>
                          </a:solidFill>
                          <a:effectLst/>
                          <a:latin typeface="Verdana" pitchFamily="34" charset="0"/>
                          <a:ea typeface="+mn-ea"/>
                          <a:cs typeface="Arial" pitchFamily="34" charset="0"/>
                        </a:rPr>
                        <a:t> </a:t>
                      </a:r>
                      <a:r>
                        <a:rPr kumimoji="0" lang="fr-BE" sz="1600" b="0" i="0" u="none" strike="noStrike" kern="1200" cap="none" normalizeH="0" baseline="0" dirty="0" err="1" smtClean="0">
                          <a:ln>
                            <a:noFill/>
                          </a:ln>
                          <a:solidFill>
                            <a:srgbClr val="0F5494"/>
                          </a:solidFill>
                          <a:effectLst/>
                          <a:latin typeface="Verdana" pitchFamily="34" charset="0"/>
                          <a:ea typeface="+mn-ea"/>
                          <a:cs typeface="Arial" pitchFamily="34" charset="0"/>
                        </a:rPr>
                        <a:t>costs</a:t>
                      </a:r>
                      <a:r>
                        <a:rPr kumimoji="0" lang="fr-BE" sz="1600" b="0" i="0" u="none" strike="noStrike" kern="1200" cap="none" normalizeH="0" baseline="0" dirty="0" smtClean="0">
                          <a:ln>
                            <a:noFill/>
                          </a:ln>
                          <a:solidFill>
                            <a:srgbClr val="0F5494"/>
                          </a:solidFill>
                          <a:effectLst/>
                          <a:latin typeface="Verdana" pitchFamily="34" charset="0"/>
                          <a:ea typeface="+mn-ea"/>
                          <a:cs typeface="Arial" pitchFamily="34" charset="0"/>
                        </a:rPr>
                        <a:t>/Gold OA)</a:t>
                      </a:r>
                    </a:p>
                  </a:txBody>
                  <a:tcPr marT="45736" marB="45736"/>
                </a:tc>
              </a:tr>
              <a:tr h="380469">
                <a:tc>
                  <a:txBody>
                    <a:bodyPr/>
                    <a:lstStyle/>
                    <a:p>
                      <a:r>
                        <a:rPr kumimoji="0" lang="fr-BE" sz="1600" b="0" i="0" u="none" strike="noStrike" kern="1200" cap="none" normalizeH="0" baseline="0" dirty="0" smtClean="0">
                          <a:ln>
                            <a:noFill/>
                          </a:ln>
                          <a:solidFill>
                            <a:srgbClr val="0F5494"/>
                          </a:solidFill>
                          <a:effectLst/>
                          <a:latin typeface="Verdana" pitchFamily="34" charset="0"/>
                          <a:ea typeface="+mn-ea"/>
                          <a:cs typeface="Arial" pitchFamily="34" charset="0"/>
                        </a:rPr>
                        <a:t>2008</a:t>
                      </a:r>
                      <a:endParaRPr kumimoji="0" lang="en-GB" sz="1600" b="0" i="0" u="none" strike="noStrike" kern="1200" cap="none" normalizeH="0" baseline="0" dirty="0">
                        <a:ln>
                          <a:noFill/>
                        </a:ln>
                        <a:solidFill>
                          <a:srgbClr val="0F5494"/>
                        </a:solidFill>
                        <a:effectLst/>
                        <a:latin typeface="Verdana" pitchFamily="34" charset="0"/>
                        <a:ea typeface="+mn-ea"/>
                        <a:cs typeface="Arial" pitchFamily="34" charset="0"/>
                      </a:endParaRPr>
                    </a:p>
                  </a:txBody>
                  <a:tcPr marT="45736" marB="45736"/>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fr-BE" sz="1600" b="0" i="0" u="none" strike="noStrike" kern="1200" cap="none" normalizeH="0" baseline="0" dirty="0" smtClean="0">
                          <a:ln>
                            <a:noFill/>
                          </a:ln>
                          <a:solidFill>
                            <a:srgbClr val="0F5494"/>
                          </a:solidFill>
                          <a:effectLst/>
                          <a:latin typeface="Verdana" pitchFamily="34" charset="0"/>
                          <a:ea typeface="+mn-ea"/>
                          <a:cs typeface="Arial" pitchFamily="34" charset="0"/>
                        </a:rPr>
                        <a:t>Open Access Pilot in FP7</a:t>
                      </a:r>
                    </a:p>
                  </a:txBody>
                  <a:tcPr marT="45736" marB="45736"/>
                </a:tc>
              </a:tr>
              <a:tr h="914216">
                <a:tc>
                  <a:txBody>
                    <a:bodyPr/>
                    <a:lstStyle/>
                    <a:p>
                      <a:r>
                        <a:rPr kumimoji="0" lang="fr-BE" sz="1600" b="0" i="0" u="none" strike="noStrike" kern="1200" cap="none" normalizeH="0" baseline="0" dirty="0" smtClean="0">
                          <a:ln>
                            <a:noFill/>
                          </a:ln>
                          <a:solidFill>
                            <a:srgbClr val="0F5494"/>
                          </a:solidFill>
                          <a:effectLst/>
                          <a:latin typeface="Verdana" pitchFamily="34" charset="0"/>
                          <a:ea typeface="+mn-ea"/>
                          <a:cs typeface="Arial" pitchFamily="34" charset="0"/>
                        </a:rPr>
                        <a:t>2009</a:t>
                      </a:r>
                      <a:endParaRPr kumimoji="0" lang="en-GB" sz="1600" b="0" i="0" u="none" strike="noStrike" kern="1200" cap="none" normalizeH="0" baseline="0" dirty="0">
                        <a:ln>
                          <a:noFill/>
                        </a:ln>
                        <a:solidFill>
                          <a:srgbClr val="0F5494"/>
                        </a:solidFill>
                        <a:effectLst/>
                        <a:latin typeface="Verdana" pitchFamily="34" charset="0"/>
                        <a:ea typeface="+mn-ea"/>
                        <a:cs typeface="Arial" pitchFamily="34" charset="0"/>
                      </a:endParaRPr>
                    </a:p>
                  </a:txBody>
                  <a:tcPr marT="45736" marB="45736"/>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fr-BE" sz="1600" b="0" i="0" u="none" strike="noStrike" kern="1200" cap="none" normalizeH="0" baseline="0" dirty="0" err="1" smtClean="0">
                          <a:ln>
                            <a:noFill/>
                          </a:ln>
                          <a:solidFill>
                            <a:srgbClr val="0F5494"/>
                          </a:solidFill>
                          <a:effectLst/>
                          <a:latin typeface="Verdana" pitchFamily="34" charset="0"/>
                          <a:ea typeface="+mn-ea"/>
                          <a:cs typeface="Arial" pitchFamily="34" charset="0"/>
                        </a:rPr>
                        <a:t>OpenAire</a:t>
                      </a:r>
                      <a:r>
                        <a:rPr kumimoji="0" lang="fr-BE" sz="1600" b="0" i="0" u="none" strike="noStrike" kern="1200" cap="none" normalizeH="0" baseline="0" dirty="0" smtClean="0">
                          <a:ln>
                            <a:noFill/>
                          </a:ln>
                          <a:solidFill>
                            <a:srgbClr val="0F5494"/>
                          </a:solidFill>
                          <a:effectLst/>
                          <a:latin typeface="Verdana" pitchFamily="34" charset="0"/>
                          <a:ea typeface="+mn-ea"/>
                          <a:cs typeface="Arial" pitchFamily="34" charset="0"/>
                        </a:rPr>
                        <a:t> </a:t>
                      </a:r>
                      <a:r>
                        <a:rPr kumimoji="0" lang="fr-BE" sz="1600" b="0" i="0" u="none" strike="noStrike" kern="1200" cap="none" normalizeH="0" baseline="0" dirty="0" err="1" smtClean="0">
                          <a:ln>
                            <a:noFill/>
                          </a:ln>
                          <a:solidFill>
                            <a:srgbClr val="0F5494"/>
                          </a:solidFill>
                          <a:effectLst/>
                          <a:latin typeface="Verdana" pitchFamily="34" charset="0"/>
                          <a:ea typeface="+mn-ea"/>
                          <a:cs typeface="Arial" pitchFamily="34" charset="0"/>
                        </a:rPr>
                        <a:t>platform</a:t>
                      </a:r>
                      <a:r>
                        <a:rPr kumimoji="0" lang="fr-BE" sz="1600" b="0" i="0" u="none" strike="noStrike" kern="1200" cap="none" normalizeH="0" baseline="0" dirty="0" smtClean="0">
                          <a:ln>
                            <a:noFill/>
                          </a:ln>
                          <a:solidFill>
                            <a:srgbClr val="0F5494"/>
                          </a:solidFill>
                          <a:effectLst/>
                          <a:latin typeface="Verdana" pitchFamily="34" charset="0"/>
                          <a:ea typeface="+mn-ea"/>
                          <a:cs typeface="Arial" pitchFamily="34" charset="0"/>
                        </a:rPr>
                        <a:t> </a:t>
                      </a:r>
                      <a:r>
                        <a:rPr kumimoji="0" lang="fr-BE" sz="1600" b="0" i="0" u="none" strike="noStrike" kern="1200" cap="none" normalizeH="0" baseline="0" dirty="0" err="1" smtClean="0">
                          <a:ln>
                            <a:noFill/>
                          </a:ln>
                          <a:solidFill>
                            <a:srgbClr val="0F5494"/>
                          </a:solidFill>
                          <a:effectLst/>
                          <a:latin typeface="Verdana" pitchFamily="34" charset="0"/>
                          <a:ea typeface="+mn-ea"/>
                          <a:cs typeface="Arial" pitchFamily="34" charset="0"/>
                        </a:rPr>
                        <a:t>launched</a:t>
                      </a:r>
                      <a:r>
                        <a:rPr kumimoji="0" lang="fr-BE" sz="1600" b="0" i="0" u="none" strike="noStrike" kern="1200" cap="none" normalizeH="0" baseline="0" dirty="0" smtClean="0">
                          <a:ln>
                            <a:noFill/>
                          </a:ln>
                          <a:solidFill>
                            <a:srgbClr val="0F5494"/>
                          </a:solidFill>
                          <a:effectLst/>
                          <a:latin typeface="Verdana" pitchFamily="34" charset="0"/>
                          <a:ea typeface="+mn-ea"/>
                          <a:cs typeface="Arial" pitchFamily="34" charset="0"/>
                        </a:rPr>
                        <a:t> to </a:t>
                      </a:r>
                      <a:r>
                        <a:rPr kumimoji="0" lang="fr-BE" sz="1600" b="0" i="0" u="none" strike="noStrike" kern="1200" cap="none" normalizeH="0" baseline="0" dirty="0" err="1" smtClean="0">
                          <a:ln>
                            <a:noFill/>
                          </a:ln>
                          <a:solidFill>
                            <a:srgbClr val="0F5494"/>
                          </a:solidFill>
                          <a:effectLst/>
                          <a:latin typeface="Verdana" pitchFamily="34" charset="0"/>
                          <a:ea typeface="+mn-ea"/>
                          <a:cs typeface="Arial" pitchFamily="34" charset="0"/>
                        </a:rPr>
                        <a:t>give</a:t>
                      </a:r>
                      <a:r>
                        <a:rPr kumimoji="0" lang="fr-BE" sz="1600" b="0" i="0" u="none" strike="noStrike" kern="1200" cap="none" normalizeH="0" baseline="0" dirty="0" smtClean="0">
                          <a:ln>
                            <a:noFill/>
                          </a:ln>
                          <a:solidFill>
                            <a:srgbClr val="0F5494"/>
                          </a:solidFill>
                          <a:effectLst/>
                          <a:latin typeface="Verdana" pitchFamily="34" charset="0"/>
                          <a:ea typeface="+mn-ea"/>
                          <a:cs typeface="Arial" pitchFamily="34" charset="0"/>
                        </a:rPr>
                        <a:t> EU-</a:t>
                      </a:r>
                      <a:r>
                        <a:rPr kumimoji="0" lang="fr-BE" sz="1600" b="0" i="0" u="none" strike="noStrike" kern="1200" cap="none" normalizeH="0" baseline="0" dirty="0" err="1" smtClean="0">
                          <a:ln>
                            <a:noFill/>
                          </a:ln>
                          <a:solidFill>
                            <a:srgbClr val="0F5494"/>
                          </a:solidFill>
                          <a:effectLst/>
                          <a:latin typeface="Verdana" pitchFamily="34" charset="0"/>
                          <a:ea typeface="+mn-ea"/>
                          <a:cs typeface="Arial" pitchFamily="34" charset="0"/>
                        </a:rPr>
                        <a:t>wide</a:t>
                      </a:r>
                      <a:r>
                        <a:rPr kumimoji="0" lang="fr-BE" sz="1600" b="0" i="0" u="none" strike="noStrike" kern="1200" cap="none" normalizeH="0" baseline="0" dirty="0" smtClean="0">
                          <a:ln>
                            <a:noFill/>
                          </a:ln>
                          <a:solidFill>
                            <a:srgbClr val="0F5494"/>
                          </a:solidFill>
                          <a:effectLst/>
                          <a:latin typeface="Verdana" pitchFamily="34" charset="0"/>
                          <a:ea typeface="+mn-ea"/>
                          <a:cs typeface="Arial" pitchFamily="34" charset="0"/>
                        </a:rPr>
                        <a:t> </a:t>
                      </a:r>
                      <a:r>
                        <a:rPr kumimoji="0" lang="fr-BE" sz="1600" b="0" i="0" u="none" strike="noStrike" kern="1200" cap="none" normalizeH="0" baseline="0" dirty="0" err="1" smtClean="0">
                          <a:ln>
                            <a:noFill/>
                          </a:ln>
                          <a:solidFill>
                            <a:srgbClr val="0F5494"/>
                          </a:solidFill>
                          <a:effectLst/>
                          <a:latin typeface="Verdana" pitchFamily="34" charset="0"/>
                          <a:ea typeface="+mn-ea"/>
                          <a:cs typeface="Arial" pitchFamily="34" charset="0"/>
                        </a:rPr>
                        <a:t>access</a:t>
                      </a:r>
                      <a:r>
                        <a:rPr kumimoji="0" lang="fr-BE" sz="1600" b="0" i="0" u="none" strike="noStrike" kern="1200" cap="none" normalizeH="0" baseline="0" dirty="0" smtClean="0">
                          <a:ln>
                            <a:noFill/>
                          </a:ln>
                          <a:solidFill>
                            <a:srgbClr val="0F5494"/>
                          </a:solidFill>
                          <a:effectLst/>
                          <a:latin typeface="Verdana" pitchFamily="34" charset="0"/>
                          <a:ea typeface="+mn-ea"/>
                          <a:cs typeface="Arial" pitchFamily="34" charset="0"/>
                        </a:rPr>
                        <a:t> to publications (and </a:t>
                      </a:r>
                      <a:r>
                        <a:rPr kumimoji="0" lang="fr-BE" sz="1600" b="0" i="0" u="none" strike="noStrike" kern="1200" cap="none" normalizeH="0" baseline="0" dirty="0" err="1" smtClean="0">
                          <a:ln>
                            <a:noFill/>
                          </a:ln>
                          <a:solidFill>
                            <a:srgbClr val="0F5494"/>
                          </a:solidFill>
                          <a:effectLst/>
                          <a:latin typeface="Verdana" pitchFamily="34" charset="0"/>
                          <a:ea typeface="+mn-ea"/>
                          <a:cs typeface="Arial" pitchFamily="34" charset="0"/>
                        </a:rPr>
                        <a:t>since</a:t>
                      </a:r>
                      <a:r>
                        <a:rPr kumimoji="0" lang="fr-BE" sz="1600" b="0" i="0" u="none" strike="noStrike" kern="1200" cap="none" normalizeH="0" baseline="0" dirty="0" smtClean="0">
                          <a:ln>
                            <a:noFill/>
                          </a:ln>
                          <a:solidFill>
                            <a:srgbClr val="0F5494"/>
                          </a:solidFill>
                          <a:effectLst/>
                          <a:latin typeface="Verdana" pitchFamily="34" charset="0"/>
                          <a:ea typeface="+mn-ea"/>
                          <a:cs typeface="Arial" pitchFamily="34" charset="0"/>
                        </a:rPr>
                        <a:t> </a:t>
                      </a:r>
                      <a:r>
                        <a:rPr kumimoji="0" lang="fr-BE" sz="1600" b="0" i="0" u="none" strike="noStrike" kern="1200" cap="none" normalizeH="0" baseline="0" dirty="0" err="1" smtClean="0">
                          <a:ln>
                            <a:noFill/>
                          </a:ln>
                          <a:solidFill>
                            <a:srgbClr val="0F5494"/>
                          </a:solidFill>
                          <a:effectLst/>
                          <a:latin typeface="Verdana" pitchFamily="34" charset="0"/>
                          <a:ea typeface="+mn-ea"/>
                          <a:cs typeface="Arial" pitchFamily="34" charset="0"/>
                        </a:rPr>
                        <a:t>Dec</a:t>
                      </a:r>
                      <a:r>
                        <a:rPr kumimoji="0" lang="fr-BE" sz="1600" b="0" i="0" u="none" strike="noStrike" kern="1200" cap="none" normalizeH="0" baseline="0" dirty="0" smtClean="0">
                          <a:ln>
                            <a:noFill/>
                          </a:ln>
                          <a:solidFill>
                            <a:srgbClr val="0F5494"/>
                          </a:solidFill>
                          <a:effectLst/>
                          <a:latin typeface="Verdana" pitchFamily="34" charset="0"/>
                          <a:ea typeface="+mn-ea"/>
                          <a:cs typeface="Arial" pitchFamily="34" charset="0"/>
                        </a:rPr>
                        <a:t>. 2011: </a:t>
                      </a:r>
                      <a:r>
                        <a:rPr kumimoji="0" lang="fr-BE" sz="1600" b="0" i="0" u="none" strike="noStrike" kern="1200" cap="none" normalizeH="0" baseline="0" dirty="0" err="1" smtClean="0">
                          <a:ln>
                            <a:noFill/>
                          </a:ln>
                          <a:solidFill>
                            <a:srgbClr val="0F5494"/>
                          </a:solidFill>
                          <a:effectLst/>
                          <a:latin typeface="Verdana" pitchFamily="34" charset="0"/>
                          <a:ea typeface="+mn-ea"/>
                          <a:cs typeface="Arial" pitchFamily="34" charset="0"/>
                        </a:rPr>
                        <a:t>research</a:t>
                      </a:r>
                      <a:r>
                        <a:rPr kumimoji="0" lang="fr-BE" sz="1600" b="0" i="0" u="none" strike="noStrike" kern="1200" cap="none" normalizeH="0" baseline="0" dirty="0" smtClean="0">
                          <a:ln>
                            <a:noFill/>
                          </a:ln>
                          <a:solidFill>
                            <a:srgbClr val="0F5494"/>
                          </a:solidFill>
                          <a:effectLst/>
                          <a:latin typeface="Verdana" pitchFamily="34" charset="0"/>
                          <a:ea typeface="+mn-ea"/>
                          <a:cs typeface="Arial" pitchFamily="34" charset="0"/>
                        </a:rPr>
                        <a:t> data)</a:t>
                      </a:r>
                    </a:p>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fr-BE" sz="1600" b="0" i="0" u="none" strike="noStrike" kern="1200" cap="none" normalizeH="0" baseline="0" dirty="0" smtClean="0">
                          <a:ln>
                            <a:noFill/>
                          </a:ln>
                          <a:solidFill>
                            <a:srgbClr val="0F5494"/>
                          </a:solidFill>
                          <a:effectLst/>
                          <a:latin typeface="Verdana" pitchFamily="34" charset="0"/>
                          <a:ea typeface="+mn-ea"/>
                          <a:cs typeface="Arial" pitchFamily="34" charset="0"/>
                        </a:rPr>
                        <a:t>EC Communication on ICT infrastructures for e-Science</a:t>
                      </a:r>
                    </a:p>
                  </a:txBody>
                  <a:tcPr marT="45736" marB="45736"/>
                </a:tc>
              </a:tr>
              <a:tr h="1185094">
                <a:tc>
                  <a:txBody>
                    <a:bodyPr/>
                    <a:lstStyle/>
                    <a:p>
                      <a:r>
                        <a:rPr kumimoji="0" lang="fr-BE" sz="1600" b="0" i="0" u="none" strike="noStrike" kern="1200" cap="none" normalizeH="0" baseline="0" dirty="0" smtClean="0">
                          <a:ln>
                            <a:noFill/>
                          </a:ln>
                          <a:solidFill>
                            <a:srgbClr val="0F5494"/>
                          </a:solidFill>
                          <a:effectLst/>
                          <a:latin typeface="Verdana" pitchFamily="34" charset="0"/>
                          <a:ea typeface="+mn-ea"/>
                          <a:cs typeface="Arial" pitchFamily="34" charset="0"/>
                        </a:rPr>
                        <a:t>2012</a:t>
                      </a:r>
                      <a:endParaRPr kumimoji="0" lang="en-GB" sz="1600" b="0" i="0" u="none" strike="noStrike" kern="1200" cap="none" normalizeH="0" baseline="0" dirty="0">
                        <a:ln>
                          <a:noFill/>
                        </a:ln>
                        <a:solidFill>
                          <a:srgbClr val="0F5494"/>
                        </a:solidFill>
                        <a:effectLst/>
                        <a:latin typeface="Verdana" pitchFamily="34" charset="0"/>
                        <a:ea typeface="+mn-ea"/>
                        <a:cs typeface="Arial" pitchFamily="34" charset="0"/>
                      </a:endParaRPr>
                    </a:p>
                  </a:txBody>
                  <a:tcPr marT="45736" marB="45736"/>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fr-BE" sz="1600" b="0" i="0" u="none" strike="noStrike" kern="1200" cap="none" normalizeH="0" baseline="0" dirty="0" err="1" smtClean="0">
                          <a:ln>
                            <a:noFill/>
                          </a:ln>
                          <a:solidFill>
                            <a:srgbClr val="0F5494"/>
                          </a:solidFill>
                          <a:effectLst/>
                          <a:latin typeface="Verdana" pitchFamily="34" charset="0"/>
                          <a:ea typeface="+mn-ea"/>
                          <a:cs typeface="Arial" pitchFamily="34" charset="0"/>
                        </a:rPr>
                        <a:t>Surveys</a:t>
                      </a:r>
                      <a:r>
                        <a:rPr kumimoji="0" lang="fr-BE" sz="1600" b="0" i="0" u="none" strike="noStrike" kern="1200" cap="none" normalizeH="0" baseline="0" dirty="0" smtClean="0">
                          <a:ln>
                            <a:noFill/>
                          </a:ln>
                          <a:solidFill>
                            <a:srgbClr val="0F5494"/>
                          </a:solidFill>
                          <a:effectLst/>
                          <a:latin typeface="Verdana" pitchFamily="34" charset="0"/>
                          <a:ea typeface="+mn-ea"/>
                          <a:cs typeface="Arial" pitchFamily="34" charset="0"/>
                        </a:rPr>
                        <a:t>: OA in FP7, State of </a:t>
                      </a:r>
                      <a:r>
                        <a:rPr kumimoji="0" lang="fr-BE" sz="1600" b="0" i="0" u="none" strike="noStrike" kern="1200" cap="none" normalizeH="0" baseline="0" dirty="0" err="1" smtClean="0">
                          <a:ln>
                            <a:noFill/>
                          </a:ln>
                          <a:solidFill>
                            <a:srgbClr val="0F5494"/>
                          </a:solidFill>
                          <a:effectLst/>
                          <a:latin typeface="Verdana" pitchFamily="34" charset="0"/>
                          <a:ea typeface="+mn-ea"/>
                          <a:cs typeface="Arial" pitchFamily="34" charset="0"/>
                        </a:rPr>
                        <a:t>play</a:t>
                      </a:r>
                      <a:r>
                        <a:rPr kumimoji="0" lang="fr-BE" sz="1600" b="0" i="0" u="none" strike="noStrike" kern="1200" cap="none" normalizeH="0" baseline="0" dirty="0" smtClean="0">
                          <a:ln>
                            <a:noFill/>
                          </a:ln>
                          <a:solidFill>
                            <a:srgbClr val="0F5494"/>
                          </a:solidFill>
                          <a:effectLst/>
                          <a:latin typeface="Verdana" pitchFamily="34" charset="0"/>
                          <a:ea typeface="+mn-ea"/>
                          <a:cs typeface="Arial" pitchFamily="34" charset="0"/>
                        </a:rPr>
                        <a:t> in </a:t>
                      </a:r>
                      <a:r>
                        <a:rPr kumimoji="0" lang="fr-BE" sz="1600" b="0" i="0" u="none" strike="noStrike" kern="1200" cap="none" normalizeH="0" baseline="0" dirty="0" err="1" smtClean="0">
                          <a:ln>
                            <a:noFill/>
                          </a:ln>
                          <a:solidFill>
                            <a:srgbClr val="0F5494"/>
                          </a:solidFill>
                          <a:effectLst/>
                          <a:latin typeface="Verdana" pitchFamily="34" charset="0"/>
                          <a:ea typeface="+mn-ea"/>
                          <a:cs typeface="Arial" pitchFamily="34" charset="0"/>
                        </a:rPr>
                        <a:t>Member</a:t>
                      </a:r>
                      <a:r>
                        <a:rPr kumimoji="0" lang="fr-BE" sz="1600" b="0" i="0" u="none" strike="noStrike" kern="1200" cap="none" normalizeH="0" baseline="0" dirty="0" smtClean="0">
                          <a:ln>
                            <a:noFill/>
                          </a:ln>
                          <a:solidFill>
                            <a:srgbClr val="0F5494"/>
                          </a:solidFill>
                          <a:effectLst/>
                          <a:latin typeface="Verdana" pitchFamily="34" charset="0"/>
                          <a:ea typeface="+mn-ea"/>
                          <a:cs typeface="Arial" pitchFamily="34" charset="0"/>
                        </a:rPr>
                        <a:t> States</a:t>
                      </a:r>
                    </a:p>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fr-BE" sz="1600" b="0" i="0" u="none" strike="noStrike" kern="1200" cap="none" normalizeH="0" baseline="0" dirty="0" smtClean="0">
                          <a:ln>
                            <a:noFill/>
                          </a:ln>
                          <a:solidFill>
                            <a:srgbClr val="0F5494"/>
                          </a:solidFill>
                          <a:effectLst/>
                          <a:latin typeface="Verdana" pitchFamily="34" charset="0"/>
                          <a:ea typeface="+mn-ea"/>
                          <a:cs typeface="Arial" pitchFamily="34" charset="0"/>
                        </a:rPr>
                        <a:t>EC Communication on ERA</a:t>
                      </a:r>
                    </a:p>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fr-BE" sz="1600" b="0" i="0" u="none" strike="noStrike" kern="1200" cap="none" normalizeH="0" baseline="0" dirty="0" err="1" smtClean="0">
                          <a:ln>
                            <a:noFill/>
                          </a:ln>
                          <a:solidFill>
                            <a:srgbClr val="0F5494"/>
                          </a:solidFill>
                          <a:effectLst/>
                          <a:latin typeface="Verdana" pitchFamily="34" charset="0"/>
                          <a:ea typeface="+mn-ea"/>
                          <a:cs typeface="Arial" pitchFamily="34" charset="0"/>
                        </a:rPr>
                        <a:t>Scientific</a:t>
                      </a:r>
                      <a:r>
                        <a:rPr kumimoji="0" lang="fr-BE" sz="1600" b="0" i="0" u="none" strike="noStrike" kern="1200" cap="none" normalizeH="0" baseline="0" dirty="0" smtClean="0">
                          <a:ln>
                            <a:noFill/>
                          </a:ln>
                          <a:solidFill>
                            <a:srgbClr val="0F5494"/>
                          </a:solidFill>
                          <a:effectLst/>
                          <a:latin typeface="Verdana" pitchFamily="34" charset="0"/>
                          <a:ea typeface="+mn-ea"/>
                          <a:cs typeface="Arial" pitchFamily="34" charset="0"/>
                        </a:rPr>
                        <a:t> information package: EC Communication and </a:t>
                      </a:r>
                      <a:r>
                        <a:rPr kumimoji="0" lang="fr-BE" sz="1600" b="0" i="0" u="none" strike="noStrike" kern="1200" cap="none" normalizeH="0" baseline="0" dirty="0" err="1" smtClean="0">
                          <a:ln>
                            <a:noFill/>
                          </a:ln>
                          <a:solidFill>
                            <a:srgbClr val="0F5494"/>
                          </a:solidFill>
                          <a:effectLst/>
                          <a:latin typeface="Verdana" pitchFamily="34" charset="0"/>
                          <a:ea typeface="+mn-ea"/>
                          <a:cs typeface="Arial" pitchFamily="34" charset="0"/>
                        </a:rPr>
                        <a:t>Recommendation</a:t>
                      </a:r>
                      <a:r>
                        <a:rPr kumimoji="0" lang="fr-BE" sz="1600" b="0" i="0" u="none" strike="noStrike" kern="1200" cap="none" normalizeH="0" baseline="0" dirty="0" smtClean="0">
                          <a:ln>
                            <a:noFill/>
                          </a:ln>
                          <a:solidFill>
                            <a:srgbClr val="0F5494"/>
                          </a:solidFill>
                          <a:effectLst/>
                          <a:latin typeface="Verdana" pitchFamily="34" charset="0"/>
                          <a:ea typeface="+mn-ea"/>
                          <a:cs typeface="Arial" pitchFamily="34" charset="0"/>
                        </a:rPr>
                        <a:t> on </a:t>
                      </a:r>
                      <a:r>
                        <a:rPr kumimoji="0" lang="fr-BE" sz="1600" b="0" i="0" u="none" strike="noStrike" kern="1200" cap="none" normalizeH="0" baseline="0" dirty="0" err="1" smtClean="0">
                          <a:ln>
                            <a:noFill/>
                          </a:ln>
                          <a:solidFill>
                            <a:srgbClr val="0F5494"/>
                          </a:solidFill>
                          <a:effectLst/>
                          <a:latin typeface="Verdana" pitchFamily="34" charset="0"/>
                          <a:ea typeface="+mn-ea"/>
                          <a:cs typeface="Arial" pitchFamily="34" charset="0"/>
                        </a:rPr>
                        <a:t>scientific</a:t>
                      </a:r>
                      <a:r>
                        <a:rPr kumimoji="0" lang="fr-BE" sz="1600" b="0" i="0" u="none" strike="noStrike" kern="1200" cap="none" normalizeH="0" baseline="0" dirty="0" smtClean="0">
                          <a:ln>
                            <a:noFill/>
                          </a:ln>
                          <a:solidFill>
                            <a:srgbClr val="0F5494"/>
                          </a:solidFill>
                          <a:effectLst/>
                          <a:latin typeface="Verdana" pitchFamily="34" charset="0"/>
                          <a:ea typeface="+mn-ea"/>
                          <a:cs typeface="Arial" pitchFamily="34" charset="0"/>
                        </a:rPr>
                        <a:t> information</a:t>
                      </a:r>
                    </a:p>
                  </a:txBody>
                  <a:tcPr marT="45736" marB="45736"/>
                </a:tc>
              </a:tr>
              <a:tr h="914066">
                <a:tc>
                  <a:txBody>
                    <a:bodyPr/>
                    <a:lstStyle/>
                    <a:p>
                      <a:r>
                        <a:rPr kumimoji="0" lang="fr-BE" sz="1600" b="0" i="0" u="none" strike="noStrike" kern="1200" cap="none" normalizeH="0" baseline="0" dirty="0" smtClean="0">
                          <a:ln>
                            <a:noFill/>
                          </a:ln>
                          <a:solidFill>
                            <a:srgbClr val="0F5494"/>
                          </a:solidFill>
                          <a:effectLst/>
                          <a:latin typeface="Verdana" pitchFamily="34" charset="0"/>
                          <a:ea typeface="+mn-ea"/>
                          <a:cs typeface="Arial" pitchFamily="34" charset="0"/>
                        </a:rPr>
                        <a:t>2013</a:t>
                      </a:r>
                      <a:endParaRPr kumimoji="0" lang="en-GB" sz="1600" b="0" i="0" u="none" strike="noStrike" kern="1200" cap="none" normalizeH="0" baseline="0" dirty="0">
                        <a:ln>
                          <a:noFill/>
                        </a:ln>
                        <a:solidFill>
                          <a:srgbClr val="0F5494"/>
                        </a:solidFill>
                        <a:effectLst/>
                        <a:latin typeface="Verdana" pitchFamily="34" charset="0"/>
                        <a:ea typeface="+mn-ea"/>
                        <a:cs typeface="Arial" pitchFamily="34" charset="0"/>
                      </a:endParaRPr>
                    </a:p>
                  </a:txBody>
                  <a:tcPr marT="45736" marB="45736"/>
                </a:tc>
                <a:tc>
                  <a:txBody>
                    <a:bodyPr/>
                    <a:lstStyle/>
                    <a:p>
                      <a:pPr marL="285750" indent="-285750">
                        <a:buFont typeface="Arial" pitchFamily="34" charset="0"/>
                        <a:buChar char="•"/>
                      </a:pPr>
                      <a:r>
                        <a:rPr kumimoji="0" lang="fr-BE" sz="1600" b="0" i="0" u="none" strike="noStrike" kern="1200" cap="none" normalizeH="0" baseline="0" dirty="0" smtClean="0">
                          <a:ln>
                            <a:noFill/>
                          </a:ln>
                          <a:solidFill>
                            <a:srgbClr val="0F5494"/>
                          </a:solidFill>
                          <a:effectLst/>
                          <a:latin typeface="Verdana" pitchFamily="34" charset="0"/>
                          <a:ea typeface="+mn-ea"/>
                          <a:cs typeface="Arial" pitchFamily="34" charset="0"/>
                        </a:rPr>
                        <a:t>Public </a:t>
                      </a:r>
                      <a:r>
                        <a:rPr kumimoji="0" lang="fr-BE" sz="1600" b="0" i="0" u="none" strike="noStrike" kern="1200" cap="none" normalizeH="0" baseline="0" dirty="0" err="1" smtClean="0">
                          <a:ln>
                            <a:noFill/>
                          </a:ln>
                          <a:solidFill>
                            <a:srgbClr val="0F5494"/>
                          </a:solidFill>
                          <a:effectLst/>
                          <a:latin typeface="Verdana" pitchFamily="34" charset="0"/>
                          <a:ea typeface="+mn-ea"/>
                          <a:cs typeface="Arial" pitchFamily="34" charset="0"/>
                        </a:rPr>
                        <a:t>hearing</a:t>
                      </a:r>
                      <a:r>
                        <a:rPr kumimoji="0" lang="fr-BE" sz="1600" b="0" i="0" u="none" strike="noStrike" kern="1200" cap="none" normalizeH="0" baseline="0" dirty="0" smtClean="0">
                          <a:ln>
                            <a:noFill/>
                          </a:ln>
                          <a:solidFill>
                            <a:srgbClr val="0F5494"/>
                          </a:solidFill>
                          <a:effectLst/>
                          <a:latin typeface="Verdana" pitchFamily="34" charset="0"/>
                          <a:ea typeface="+mn-ea"/>
                          <a:cs typeface="Arial" pitchFamily="34" charset="0"/>
                        </a:rPr>
                        <a:t> on open </a:t>
                      </a:r>
                      <a:r>
                        <a:rPr kumimoji="0" lang="fr-BE" sz="1600" b="0" i="0" u="none" strike="noStrike" kern="1200" cap="none" normalizeH="0" baseline="0" dirty="0" err="1" smtClean="0">
                          <a:ln>
                            <a:noFill/>
                          </a:ln>
                          <a:solidFill>
                            <a:srgbClr val="0F5494"/>
                          </a:solidFill>
                          <a:effectLst/>
                          <a:latin typeface="Verdana" pitchFamily="34" charset="0"/>
                          <a:ea typeface="+mn-ea"/>
                          <a:cs typeface="Arial" pitchFamily="34" charset="0"/>
                        </a:rPr>
                        <a:t>research</a:t>
                      </a:r>
                      <a:r>
                        <a:rPr kumimoji="0" lang="fr-BE" sz="1600" b="0" i="0" u="none" strike="noStrike" kern="1200" cap="none" normalizeH="0" baseline="0" dirty="0" smtClean="0">
                          <a:ln>
                            <a:noFill/>
                          </a:ln>
                          <a:solidFill>
                            <a:srgbClr val="0F5494"/>
                          </a:solidFill>
                          <a:effectLst/>
                          <a:latin typeface="Verdana" pitchFamily="34" charset="0"/>
                          <a:ea typeface="+mn-ea"/>
                          <a:cs typeface="Arial" pitchFamily="34" charset="0"/>
                        </a:rPr>
                        <a:t> data</a:t>
                      </a:r>
                    </a:p>
                    <a:p>
                      <a:pPr marL="285750" indent="-285750">
                        <a:buFont typeface="Arial" pitchFamily="34" charset="0"/>
                        <a:buChar char="•"/>
                      </a:pPr>
                      <a:r>
                        <a:rPr kumimoji="0" lang="fr-BE" sz="1600" b="0" i="0" u="none" strike="noStrike" kern="1200" cap="none" normalizeH="0" baseline="0" dirty="0" smtClean="0">
                          <a:ln>
                            <a:noFill/>
                          </a:ln>
                          <a:solidFill>
                            <a:srgbClr val="0F5494"/>
                          </a:solidFill>
                          <a:effectLst/>
                          <a:latin typeface="Verdana" pitchFamily="34" charset="0"/>
                          <a:ea typeface="+mn-ea"/>
                          <a:cs typeface="Arial" pitchFamily="34" charset="0"/>
                        </a:rPr>
                        <a:t>Open </a:t>
                      </a:r>
                      <a:r>
                        <a:rPr kumimoji="0" lang="fr-BE" sz="1600" b="0" i="0" u="none" strike="noStrike" kern="1200" cap="none" normalizeH="0" baseline="0" dirty="0" err="1" smtClean="0">
                          <a:ln>
                            <a:noFill/>
                          </a:ln>
                          <a:solidFill>
                            <a:srgbClr val="0F5494"/>
                          </a:solidFill>
                          <a:effectLst/>
                          <a:latin typeface="Verdana" pitchFamily="34" charset="0"/>
                          <a:ea typeface="+mn-ea"/>
                          <a:cs typeface="Arial" pitchFamily="34" charset="0"/>
                        </a:rPr>
                        <a:t>access</a:t>
                      </a:r>
                      <a:r>
                        <a:rPr kumimoji="0" lang="fr-BE" sz="1600" b="0" i="0" u="none" strike="noStrike" kern="1200" cap="none" normalizeH="0" baseline="0" dirty="0" smtClean="0">
                          <a:ln>
                            <a:noFill/>
                          </a:ln>
                          <a:solidFill>
                            <a:srgbClr val="0F5494"/>
                          </a:solidFill>
                          <a:effectLst/>
                          <a:latin typeface="Verdana" pitchFamily="34" charset="0"/>
                          <a:ea typeface="+mn-ea"/>
                          <a:cs typeface="Arial" pitchFamily="34" charset="0"/>
                        </a:rPr>
                        <a:t> in Horizon 2020</a:t>
                      </a:r>
                    </a:p>
                    <a:p>
                      <a:pPr marL="285750" indent="-285750">
                        <a:buFont typeface="Arial" pitchFamily="34" charset="0"/>
                        <a:buChar char="•"/>
                      </a:pPr>
                      <a:r>
                        <a:rPr kumimoji="0" lang="fr-BE" sz="1600" b="0" i="0" u="none" strike="noStrike" kern="1200" cap="none" normalizeH="0" baseline="0" dirty="0" smtClean="0">
                          <a:ln>
                            <a:noFill/>
                          </a:ln>
                          <a:solidFill>
                            <a:srgbClr val="0F5494"/>
                          </a:solidFill>
                          <a:effectLst/>
                          <a:latin typeface="Verdana" pitchFamily="34" charset="0"/>
                          <a:ea typeface="+mn-ea"/>
                          <a:cs typeface="Arial" pitchFamily="34" charset="0"/>
                        </a:rPr>
                        <a:t>Open </a:t>
                      </a:r>
                      <a:r>
                        <a:rPr kumimoji="0" lang="fr-BE" sz="1600" b="0" i="0" u="none" strike="noStrike" kern="1200" cap="none" normalizeH="0" baseline="0" dirty="0" err="1" smtClean="0">
                          <a:ln>
                            <a:noFill/>
                          </a:ln>
                          <a:solidFill>
                            <a:srgbClr val="0F5494"/>
                          </a:solidFill>
                          <a:effectLst/>
                          <a:latin typeface="Verdana" pitchFamily="34" charset="0"/>
                          <a:ea typeface="+mn-ea"/>
                          <a:cs typeface="Arial" pitchFamily="34" charset="0"/>
                        </a:rPr>
                        <a:t>access</a:t>
                      </a:r>
                      <a:r>
                        <a:rPr kumimoji="0" lang="fr-BE" sz="1600" b="0" i="0" u="none" strike="noStrike" kern="1200" cap="none" normalizeH="0" baseline="0" dirty="0" smtClean="0">
                          <a:ln>
                            <a:noFill/>
                          </a:ln>
                          <a:solidFill>
                            <a:srgbClr val="0F5494"/>
                          </a:solidFill>
                          <a:effectLst/>
                          <a:latin typeface="Verdana" pitchFamily="34" charset="0"/>
                          <a:ea typeface="+mn-ea"/>
                          <a:cs typeface="Arial" pitchFamily="34" charset="0"/>
                        </a:rPr>
                        <a:t> in the ERA</a:t>
                      </a:r>
                      <a:endParaRPr kumimoji="0" lang="en-GB" sz="1600" b="0" i="0" u="none" strike="noStrike" kern="1200" cap="none" normalizeH="0" baseline="0" dirty="0">
                        <a:ln>
                          <a:noFill/>
                        </a:ln>
                        <a:solidFill>
                          <a:srgbClr val="0F5494"/>
                        </a:solidFill>
                        <a:effectLst/>
                        <a:latin typeface="Verdana" pitchFamily="34" charset="0"/>
                        <a:ea typeface="+mn-ea"/>
                        <a:cs typeface="Arial" pitchFamily="34" charset="0"/>
                      </a:endParaRPr>
                    </a:p>
                  </a:txBody>
                  <a:tcPr marT="45736" marB="45736"/>
                </a:tc>
              </a:tr>
            </a:tbl>
          </a:graphicData>
        </a:graphic>
      </p:graphicFrame>
    </p:spTree>
    <p:extLst>
      <p:ext uri="{BB962C8B-B14F-4D97-AF65-F5344CB8AC3E}">
        <p14:creationId xmlns:p14="http://schemas.microsoft.com/office/powerpoint/2010/main" val="31445070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235956" y="980728"/>
            <a:ext cx="8229600" cy="936625"/>
          </a:xfrm>
        </p:spPr>
        <p:txBody>
          <a:bodyPr/>
          <a:lstStyle/>
          <a:p>
            <a:pPr eaLnBrk="1" hangingPunct="1"/>
            <a:r>
              <a:rPr lang="fr-BE" dirty="0" smtClean="0"/>
              <a:t>New </a:t>
            </a:r>
            <a:r>
              <a:rPr lang="fr-BE" dirty="0" err="1" smtClean="0"/>
              <a:t>developments</a:t>
            </a:r>
            <a:r>
              <a:rPr lang="fr-BE" dirty="0" smtClean="0"/>
              <a:t> </a:t>
            </a:r>
            <a:endParaRPr lang="en-GB" dirty="0" smtClean="0"/>
          </a:p>
        </p:txBody>
      </p:sp>
      <p:sp>
        <p:nvSpPr>
          <p:cNvPr id="22531" name="Content Placeholder 2"/>
          <p:cNvSpPr>
            <a:spLocks noGrp="1"/>
          </p:cNvSpPr>
          <p:nvPr>
            <p:ph idx="1"/>
          </p:nvPr>
        </p:nvSpPr>
        <p:spPr>
          <a:xfrm>
            <a:off x="395536" y="2079848"/>
            <a:ext cx="8507413" cy="4373488"/>
          </a:xfrm>
        </p:spPr>
        <p:txBody>
          <a:bodyPr/>
          <a:lstStyle/>
          <a:p>
            <a:pPr marL="88900" lvl="1" indent="0">
              <a:spcBef>
                <a:spcPct val="0"/>
              </a:spcBef>
              <a:spcAft>
                <a:spcPts val="1200"/>
              </a:spcAft>
              <a:buNone/>
              <a:defRPr/>
            </a:pPr>
            <a:r>
              <a:rPr lang="fr-BE" sz="2400" b="1" dirty="0"/>
              <a:t>Open </a:t>
            </a:r>
            <a:r>
              <a:rPr lang="fr-BE" sz="2400" b="1" dirty="0" err="1"/>
              <a:t>access</a:t>
            </a:r>
            <a:r>
              <a:rPr lang="fr-BE" sz="2400" b="1" dirty="0"/>
              <a:t> in the </a:t>
            </a:r>
            <a:r>
              <a:rPr lang="fr-BE" sz="2400" b="1" dirty="0" err="1"/>
              <a:t>context</a:t>
            </a:r>
            <a:r>
              <a:rPr lang="fr-BE" sz="2400" b="1" dirty="0"/>
              <a:t> of a </a:t>
            </a:r>
            <a:r>
              <a:rPr lang="fr-BE" sz="2400" b="1" dirty="0" err="1"/>
              <a:t>changing</a:t>
            </a:r>
            <a:r>
              <a:rPr lang="fr-BE" sz="2400" b="1" dirty="0"/>
              <a:t> </a:t>
            </a:r>
            <a:r>
              <a:rPr lang="fr-BE" sz="2400" b="1" dirty="0" err="1"/>
              <a:t>scientific</a:t>
            </a:r>
            <a:r>
              <a:rPr lang="fr-BE" sz="2400" b="1" dirty="0"/>
              <a:t> system ("Science 2.0")</a:t>
            </a:r>
          </a:p>
          <a:p>
            <a:pPr marL="355600" lvl="1" indent="-266700">
              <a:spcBef>
                <a:spcPct val="0"/>
              </a:spcBef>
              <a:spcAft>
                <a:spcPts val="1200"/>
              </a:spcAft>
              <a:defRPr/>
            </a:pPr>
            <a:r>
              <a:rPr lang="fr-BE" b="1" dirty="0"/>
              <a:t>D</a:t>
            </a:r>
            <a:r>
              <a:rPr lang="fr-BE" b="1" dirty="0" smtClean="0"/>
              <a:t>ata intensive science </a:t>
            </a:r>
            <a:endParaRPr lang="fr-BE" b="1" dirty="0"/>
          </a:p>
          <a:p>
            <a:pPr marL="355600" lvl="1" indent="-266700">
              <a:spcBef>
                <a:spcPct val="0"/>
              </a:spcBef>
              <a:spcAft>
                <a:spcPts val="1200"/>
              </a:spcAft>
              <a:defRPr/>
            </a:pPr>
            <a:r>
              <a:rPr lang="fr-BE" b="1" dirty="0" smtClean="0"/>
              <a:t>Alternative </a:t>
            </a:r>
            <a:r>
              <a:rPr lang="fr-BE" b="1" dirty="0" err="1" smtClean="0"/>
              <a:t>metrics</a:t>
            </a:r>
            <a:r>
              <a:rPr lang="fr-BE" b="1" dirty="0" smtClean="0"/>
              <a:t> – </a:t>
            </a:r>
            <a:r>
              <a:rPr lang="fr-BE" b="1" dirty="0" err="1" smtClean="0"/>
              <a:t>researcher</a:t>
            </a:r>
            <a:r>
              <a:rPr lang="fr-BE" b="1" dirty="0" smtClean="0"/>
              <a:t> </a:t>
            </a:r>
            <a:r>
              <a:rPr lang="fr-BE" b="1" dirty="0" err="1" smtClean="0"/>
              <a:t>career</a:t>
            </a:r>
            <a:r>
              <a:rPr lang="fr-BE" b="1" dirty="0" smtClean="0"/>
              <a:t> </a:t>
            </a:r>
            <a:r>
              <a:rPr lang="fr-BE" b="1" dirty="0" err="1" smtClean="0"/>
              <a:t>evaluation</a:t>
            </a:r>
            <a:r>
              <a:rPr lang="fr-BE" b="1" dirty="0" smtClean="0"/>
              <a:t> </a:t>
            </a:r>
            <a:endParaRPr lang="fr-BE" b="1" dirty="0"/>
          </a:p>
          <a:p>
            <a:pPr marL="355600" lvl="1" indent="-266700" eaLnBrk="1" hangingPunct="1">
              <a:spcBef>
                <a:spcPct val="0"/>
              </a:spcBef>
              <a:spcAft>
                <a:spcPts val="1200"/>
              </a:spcAft>
              <a:defRPr/>
            </a:pPr>
            <a:r>
              <a:rPr lang="fr-BE" b="1" dirty="0" smtClean="0"/>
              <a:t>Citizen science – new </a:t>
            </a:r>
            <a:r>
              <a:rPr lang="fr-BE" b="1" dirty="0" err="1" smtClean="0"/>
              <a:t>actors</a:t>
            </a:r>
            <a:r>
              <a:rPr lang="fr-BE" b="1" dirty="0" smtClean="0"/>
              <a:t> </a:t>
            </a:r>
          </a:p>
          <a:p>
            <a:pPr marL="355600" lvl="1" indent="-266700">
              <a:spcBef>
                <a:spcPct val="0"/>
              </a:spcBef>
              <a:spcAft>
                <a:spcPts val="1200"/>
              </a:spcAft>
              <a:defRPr/>
            </a:pPr>
            <a:r>
              <a:rPr lang="fr-BE" b="1" dirty="0" err="1"/>
              <a:t>Publishing</a:t>
            </a:r>
            <a:r>
              <a:rPr lang="fr-BE" b="1" dirty="0"/>
              <a:t> </a:t>
            </a:r>
            <a:r>
              <a:rPr lang="fr-BE" b="1" dirty="0" err="1"/>
              <a:t>activities</a:t>
            </a:r>
            <a:r>
              <a:rPr lang="fr-BE" dirty="0"/>
              <a:t>: new </a:t>
            </a:r>
            <a:r>
              <a:rPr lang="fr-BE" dirty="0" err="1"/>
              <a:t>comers</a:t>
            </a:r>
            <a:r>
              <a:rPr lang="fr-BE" dirty="0"/>
              <a:t>, new business </a:t>
            </a:r>
            <a:r>
              <a:rPr lang="fr-BE" dirty="0" err="1"/>
              <a:t>models</a:t>
            </a:r>
            <a:r>
              <a:rPr lang="fr-BE" dirty="0"/>
              <a:t>, new </a:t>
            </a:r>
            <a:r>
              <a:rPr lang="fr-BE" dirty="0" err="1"/>
              <a:t>peer</a:t>
            </a:r>
            <a:r>
              <a:rPr lang="fr-BE" dirty="0"/>
              <a:t> </a:t>
            </a:r>
            <a:r>
              <a:rPr lang="fr-BE" dirty="0" err="1"/>
              <a:t>review</a:t>
            </a:r>
            <a:r>
              <a:rPr lang="fr-BE" dirty="0"/>
              <a:t> </a:t>
            </a:r>
            <a:r>
              <a:rPr lang="fr-BE" dirty="0" err="1"/>
              <a:t>models</a:t>
            </a:r>
            <a:r>
              <a:rPr lang="fr-BE" dirty="0"/>
              <a:t>, new services...</a:t>
            </a:r>
          </a:p>
          <a:p>
            <a:pPr marL="355600" lvl="1" indent="-266700" eaLnBrk="1" hangingPunct="1">
              <a:spcBef>
                <a:spcPct val="0"/>
              </a:spcBef>
              <a:spcAft>
                <a:spcPts val="1200"/>
              </a:spcAft>
              <a:defRPr/>
            </a:pPr>
            <a:endParaRPr lang="fr-BE" b="1" dirty="0" smtClean="0"/>
          </a:p>
          <a:p>
            <a:pPr marL="88900" lvl="1" indent="0" eaLnBrk="1" hangingPunct="1">
              <a:spcBef>
                <a:spcPct val="0"/>
              </a:spcBef>
              <a:spcAft>
                <a:spcPts val="1200"/>
              </a:spcAft>
              <a:buNone/>
              <a:defRPr/>
            </a:pPr>
            <a:endParaRPr lang="fr-BE" b="1" dirty="0" smtClean="0"/>
          </a:p>
          <a:p>
            <a:pPr marL="88900" lvl="1" indent="0" eaLnBrk="1" hangingPunct="1">
              <a:spcBef>
                <a:spcPct val="0"/>
              </a:spcBef>
              <a:spcAft>
                <a:spcPts val="1200"/>
              </a:spcAft>
              <a:buNone/>
              <a:defRPr/>
            </a:pPr>
            <a:endParaRPr lang="fr-BE" b="1" dirty="0" smtClean="0"/>
          </a:p>
        </p:txBody>
      </p:sp>
      <p:sp>
        <p:nvSpPr>
          <p:cNvPr id="4" name="Rounded Rectangular Callout 3"/>
          <p:cNvSpPr/>
          <p:nvPr/>
        </p:nvSpPr>
        <p:spPr bwMode="auto">
          <a:xfrm>
            <a:off x="5148064" y="6669360"/>
            <a:ext cx="914400" cy="612648"/>
          </a:xfrm>
          <a:prstGeom prst="wedgeRoundRectCallou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pic>
        <p:nvPicPr>
          <p:cNvPr id="1027" name="Picture 3" descr="C:\Program Files (x86)\Microsoft Office\MEDIA\CAGCAT10\j0297707.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77083" y="332656"/>
            <a:ext cx="1287229" cy="1584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7431672"/>
      </p:ext>
    </p:extLst>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395288" y="1268413"/>
            <a:ext cx="8229600" cy="936625"/>
          </a:xfrm>
        </p:spPr>
        <p:txBody>
          <a:bodyPr/>
          <a:lstStyle/>
          <a:p>
            <a:pPr eaLnBrk="1" hangingPunct="1"/>
            <a:r>
              <a:rPr lang="fr-BE" dirty="0" smtClean="0"/>
              <a:t>In </a:t>
            </a:r>
            <a:r>
              <a:rPr lang="fr-BE" dirty="0" err="1" smtClean="0"/>
              <a:t>summary</a:t>
            </a:r>
            <a:r>
              <a:rPr lang="fr-BE" dirty="0" smtClean="0"/>
              <a:t>…</a:t>
            </a:r>
            <a:endParaRPr lang="en-GB" dirty="0" smtClean="0"/>
          </a:p>
        </p:txBody>
      </p:sp>
      <p:sp>
        <p:nvSpPr>
          <p:cNvPr id="22531" name="Content Placeholder 2"/>
          <p:cNvSpPr>
            <a:spLocks noGrp="1"/>
          </p:cNvSpPr>
          <p:nvPr>
            <p:ph idx="1"/>
          </p:nvPr>
        </p:nvSpPr>
        <p:spPr>
          <a:xfrm>
            <a:off x="457200" y="2171700"/>
            <a:ext cx="8507413" cy="4352925"/>
          </a:xfrm>
        </p:spPr>
        <p:txBody>
          <a:bodyPr/>
          <a:lstStyle/>
          <a:p>
            <a:pPr marL="355600" lvl="1" indent="-266700" eaLnBrk="1" hangingPunct="1">
              <a:spcBef>
                <a:spcPct val="0"/>
              </a:spcBef>
              <a:spcAft>
                <a:spcPts val="1200"/>
              </a:spcAft>
              <a:defRPr/>
            </a:pPr>
            <a:r>
              <a:rPr lang="fr-BE" b="0" dirty="0" smtClean="0"/>
              <a:t>Open </a:t>
            </a:r>
            <a:r>
              <a:rPr lang="fr-BE" b="0" dirty="0" err="1" smtClean="0"/>
              <a:t>access</a:t>
            </a:r>
            <a:r>
              <a:rPr lang="fr-BE" b="0" dirty="0" smtClean="0"/>
              <a:t> as a </a:t>
            </a:r>
            <a:r>
              <a:rPr lang="fr-BE" b="0" dirty="0" err="1" smtClean="0"/>
              <a:t>means</a:t>
            </a:r>
            <a:r>
              <a:rPr lang="fr-BE" b="0" dirty="0" smtClean="0"/>
              <a:t> to </a:t>
            </a:r>
            <a:r>
              <a:rPr lang="fr-BE" b="0" dirty="0" err="1" smtClean="0"/>
              <a:t>improve</a:t>
            </a:r>
            <a:r>
              <a:rPr lang="fr-BE" b="0" dirty="0" smtClean="0"/>
              <a:t> </a:t>
            </a:r>
            <a:r>
              <a:rPr lang="fr-BE" b="0" dirty="0" err="1" smtClean="0"/>
              <a:t>knowledge</a:t>
            </a:r>
            <a:r>
              <a:rPr lang="fr-BE" b="0" dirty="0" smtClean="0"/>
              <a:t> circulation and </a:t>
            </a:r>
            <a:r>
              <a:rPr lang="fr-BE" b="0" dirty="0" err="1" smtClean="0"/>
              <a:t>provide</a:t>
            </a:r>
            <a:r>
              <a:rPr lang="fr-BE" b="0" dirty="0" smtClean="0"/>
              <a:t> value for the </a:t>
            </a:r>
            <a:r>
              <a:rPr lang="fr-BE" b="0" dirty="0" err="1" smtClean="0"/>
              <a:t>taxpayers</a:t>
            </a:r>
            <a:r>
              <a:rPr lang="fr-BE" b="0" dirty="0" smtClean="0"/>
              <a:t>' money</a:t>
            </a:r>
          </a:p>
          <a:p>
            <a:pPr marL="355600" lvl="1" indent="-266700">
              <a:spcBef>
                <a:spcPct val="0"/>
              </a:spcBef>
              <a:spcAft>
                <a:spcPts val="1200"/>
              </a:spcAft>
              <a:defRPr/>
            </a:pPr>
            <a:r>
              <a:rPr lang="fr-BE" dirty="0"/>
              <a:t>Horizon 2020 </a:t>
            </a:r>
            <a:r>
              <a:rPr lang="fr-BE" dirty="0" err="1"/>
              <a:t>ambitious</a:t>
            </a:r>
            <a:r>
              <a:rPr lang="fr-BE" dirty="0"/>
              <a:t> </a:t>
            </a:r>
            <a:r>
              <a:rPr lang="fr-BE" dirty="0" err="1"/>
              <a:t>yet</a:t>
            </a:r>
            <a:r>
              <a:rPr lang="fr-BE" dirty="0"/>
              <a:t> </a:t>
            </a:r>
            <a:r>
              <a:rPr lang="fr-BE" dirty="0" err="1"/>
              <a:t>pragmatic</a:t>
            </a:r>
            <a:r>
              <a:rPr lang="fr-BE" dirty="0"/>
              <a:t> on aspects of open </a:t>
            </a:r>
            <a:r>
              <a:rPr lang="fr-BE" dirty="0" err="1"/>
              <a:t>access</a:t>
            </a:r>
            <a:endParaRPr lang="fr-BE" dirty="0"/>
          </a:p>
          <a:p>
            <a:pPr marL="355600" lvl="1" indent="-266700" eaLnBrk="1" hangingPunct="1">
              <a:spcBef>
                <a:spcPct val="0"/>
              </a:spcBef>
              <a:spcAft>
                <a:spcPts val="1200"/>
              </a:spcAft>
              <a:defRPr/>
            </a:pPr>
            <a:r>
              <a:rPr lang="fr-BE" b="0" dirty="0" err="1" smtClean="0"/>
              <a:t>Both</a:t>
            </a:r>
            <a:r>
              <a:rPr lang="fr-BE" b="0" dirty="0" smtClean="0"/>
              <a:t> </a:t>
            </a:r>
            <a:r>
              <a:rPr lang="en-GB" b="1" dirty="0" smtClean="0">
                <a:solidFill>
                  <a:srgbClr val="00B050"/>
                </a:solidFill>
                <a:effectLst>
                  <a:outerShdw blurRad="38100" dist="38100" dir="2700000" algn="tl">
                    <a:srgbClr val="C0C0C0"/>
                  </a:outerShdw>
                </a:effectLst>
              </a:rPr>
              <a:t>Green</a:t>
            </a:r>
            <a:r>
              <a:rPr lang="en-GB" dirty="0" smtClean="0">
                <a:solidFill>
                  <a:srgbClr val="00B050"/>
                </a:solidFill>
                <a:effectLst>
                  <a:outerShdw blurRad="38100" dist="38100" dir="2700000" algn="tl">
                    <a:srgbClr val="C0C0C0"/>
                  </a:outerShdw>
                </a:effectLst>
              </a:rPr>
              <a:t> </a:t>
            </a:r>
            <a:r>
              <a:rPr lang="fr-BE" b="0" dirty="0" smtClean="0"/>
              <a:t>and </a:t>
            </a:r>
            <a:r>
              <a:rPr lang="en-GB" b="1" dirty="0" smtClean="0">
                <a:solidFill>
                  <a:srgbClr val="FFC000"/>
                </a:solidFill>
                <a:effectLst>
                  <a:outerShdw blurRad="38100" dist="38100" dir="2700000" algn="tl">
                    <a:srgbClr val="C0C0C0"/>
                  </a:outerShdw>
                </a:effectLst>
              </a:rPr>
              <a:t>Gold</a:t>
            </a:r>
            <a:r>
              <a:rPr lang="en-GB" dirty="0" smtClean="0">
                <a:solidFill>
                  <a:srgbClr val="FFC000"/>
                </a:solidFill>
                <a:effectLst>
                  <a:outerShdw blurRad="38100" dist="38100" dir="2700000" algn="tl">
                    <a:srgbClr val="C0C0C0"/>
                  </a:outerShdw>
                </a:effectLst>
              </a:rPr>
              <a:t> </a:t>
            </a:r>
            <a:r>
              <a:rPr lang="fr-BE" b="0" dirty="0" smtClean="0"/>
              <a:t>open </a:t>
            </a:r>
            <a:r>
              <a:rPr lang="fr-BE" b="0" dirty="0" err="1" smtClean="0"/>
              <a:t>access</a:t>
            </a:r>
            <a:r>
              <a:rPr lang="fr-BE" b="0" dirty="0" smtClean="0"/>
              <a:t> </a:t>
            </a:r>
            <a:r>
              <a:rPr lang="fr-BE" b="0" dirty="0" err="1" smtClean="0"/>
              <a:t>measures</a:t>
            </a:r>
            <a:r>
              <a:rPr lang="fr-BE" b="0" dirty="0" smtClean="0"/>
              <a:t> are </a:t>
            </a:r>
            <a:r>
              <a:rPr lang="fr-BE" b="0" dirty="0" err="1" smtClean="0"/>
              <a:t>promoted</a:t>
            </a:r>
            <a:endParaRPr lang="fr-BE" b="0" dirty="0" smtClean="0"/>
          </a:p>
          <a:p>
            <a:pPr marL="755650" lvl="2" indent="-266700" eaLnBrk="1" hangingPunct="1">
              <a:spcBef>
                <a:spcPct val="0"/>
              </a:spcBef>
              <a:spcAft>
                <a:spcPts val="1200"/>
              </a:spcAft>
              <a:defRPr/>
            </a:pPr>
            <a:r>
              <a:rPr lang="fr-BE" dirty="0" smtClean="0">
                <a:sym typeface="Wingdings" pitchFamily="2" charset="2"/>
              </a:rPr>
              <a:t> </a:t>
            </a:r>
            <a:r>
              <a:rPr lang="fr-BE" dirty="0" smtClean="0"/>
              <a:t>Not </a:t>
            </a:r>
            <a:r>
              <a:rPr lang="fr-BE" dirty="0"/>
              <a:t>all countries are the </a:t>
            </a:r>
            <a:r>
              <a:rPr lang="fr-BE" dirty="0" err="1" smtClean="0"/>
              <a:t>same</a:t>
            </a:r>
            <a:endParaRPr lang="fr-BE" dirty="0"/>
          </a:p>
          <a:p>
            <a:pPr marL="755650" lvl="2" indent="-266700" eaLnBrk="1" hangingPunct="1">
              <a:spcBef>
                <a:spcPct val="0"/>
              </a:spcBef>
              <a:spcAft>
                <a:spcPts val="1200"/>
              </a:spcAft>
              <a:defRPr/>
            </a:pPr>
            <a:r>
              <a:rPr lang="fr-BE" dirty="0" smtClean="0">
                <a:sym typeface="Wingdings" pitchFamily="2" charset="2"/>
              </a:rPr>
              <a:t> </a:t>
            </a:r>
            <a:r>
              <a:rPr lang="fr-BE" dirty="0" smtClean="0"/>
              <a:t>Transition </a:t>
            </a:r>
            <a:r>
              <a:rPr lang="fr-BE" dirty="0" err="1"/>
              <a:t>period</a:t>
            </a:r>
            <a:endParaRPr lang="fr-BE" dirty="0"/>
          </a:p>
          <a:p>
            <a:pPr marL="355600" lvl="1" indent="-266700" eaLnBrk="1" hangingPunct="1">
              <a:spcBef>
                <a:spcPct val="0"/>
              </a:spcBef>
              <a:spcAft>
                <a:spcPts val="1200"/>
              </a:spcAft>
              <a:defRPr/>
            </a:pPr>
            <a:r>
              <a:rPr lang="fr-BE" b="0" dirty="0" smtClean="0"/>
              <a:t>Support from/for H2020: </a:t>
            </a:r>
            <a:r>
              <a:rPr lang="fr-BE" b="0" dirty="0" err="1" smtClean="0"/>
              <a:t>work</a:t>
            </a:r>
            <a:r>
              <a:rPr lang="fr-BE" b="0" dirty="0" smtClean="0"/>
              <a:t> programmes e-Infrastructure &amp; Science with and for Society</a:t>
            </a:r>
          </a:p>
          <a:p>
            <a:pPr marL="355600" lvl="1" indent="-266700" eaLnBrk="1" hangingPunct="1">
              <a:spcBef>
                <a:spcPct val="0"/>
              </a:spcBef>
              <a:spcAft>
                <a:spcPts val="1200"/>
              </a:spcAft>
              <a:defRPr/>
            </a:pPr>
            <a:r>
              <a:rPr lang="fr-BE" b="0" dirty="0" smtClean="0"/>
              <a:t>Open </a:t>
            </a:r>
            <a:r>
              <a:rPr lang="fr-BE" b="0" dirty="0"/>
              <a:t>access must be effective, affordable, competitive and sustainable for researchers and innovative </a:t>
            </a:r>
            <a:r>
              <a:rPr lang="fr-BE" b="0" dirty="0" smtClean="0"/>
              <a:t>businesses</a:t>
            </a:r>
          </a:p>
        </p:txBody>
      </p:sp>
    </p:spTree>
    <p:extLst>
      <p:ext uri="{BB962C8B-B14F-4D97-AF65-F5344CB8AC3E}">
        <p14:creationId xmlns:p14="http://schemas.microsoft.com/office/powerpoint/2010/main" val="1087151665"/>
      </p:ext>
    </p:extLst>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sz="half" idx="2"/>
          </p:nvPr>
        </p:nvSpPr>
        <p:spPr>
          <a:xfrm>
            <a:off x="1335088" y="981075"/>
            <a:ext cx="7777162" cy="5876925"/>
          </a:xfrm>
        </p:spPr>
        <p:txBody>
          <a:bodyPr/>
          <a:lstStyle/>
          <a:p>
            <a:pPr algn="r" eaLnBrk="1" hangingPunct="1">
              <a:lnSpc>
                <a:spcPct val="80000"/>
              </a:lnSpc>
              <a:buFontTx/>
              <a:buNone/>
              <a:defRPr/>
            </a:pPr>
            <a:r>
              <a:rPr lang="en-GB" sz="1800" b="1" dirty="0" smtClean="0"/>
              <a:t>Contacts DG RTD</a:t>
            </a:r>
          </a:p>
          <a:p>
            <a:pPr algn="r" eaLnBrk="1" hangingPunct="1">
              <a:lnSpc>
                <a:spcPct val="80000"/>
              </a:lnSpc>
              <a:buFontTx/>
              <a:buNone/>
              <a:defRPr/>
            </a:pPr>
            <a:endParaRPr lang="en-GB" sz="1400" dirty="0" smtClean="0"/>
          </a:p>
          <a:p>
            <a:pPr algn="r" eaLnBrk="1" hangingPunct="1">
              <a:lnSpc>
                <a:spcPct val="80000"/>
              </a:lnSpc>
              <a:buFontTx/>
              <a:buNone/>
              <a:defRPr/>
            </a:pPr>
            <a:r>
              <a:rPr lang="en-GB" sz="1400" dirty="0" smtClean="0"/>
              <a:t>Daniel SPICHTINGER (Unit A6, DG RTD)</a:t>
            </a:r>
          </a:p>
          <a:p>
            <a:pPr algn="r" eaLnBrk="1" hangingPunct="1">
              <a:lnSpc>
                <a:spcPct val="80000"/>
              </a:lnSpc>
              <a:buFontTx/>
              <a:buNone/>
              <a:defRPr/>
            </a:pPr>
            <a:r>
              <a:rPr lang="fr-BE" sz="1400" dirty="0" smtClean="0">
                <a:hlinkClick r:id="rId2"/>
              </a:rPr>
              <a:t>daniel.spichtinger@ec.europa.eu</a:t>
            </a:r>
            <a:endParaRPr lang="fr-BE" sz="1400" dirty="0" smtClean="0"/>
          </a:p>
          <a:p>
            <a:pPr algn="r" eaLnBrk="1" hangingPunct="1">
              <a:lnSpc>
                <a:spcPct val="80000"/>
              </a:lnSpc>
              <a:buFontTx/>
              <a:buNone/>
              <a:defRPr/>
            </a:pPr>
            <a:r>
              <a:rPr lang="fr-BE" sz="1400" dirty="0" smtClean="0"/>
              <a:t> </a:t>
            </a:r>
            <a:endParaRPr lang="en-GB" sz="1400" dirty="0" smtClean="0"/>
          </a:p>
          <a:p>
            <a:pPr algn="r">
              <a:lnSpc>
                <a:spcPct val="80000"/>
              </a:lnSpc>
              <a:defRPr/>
            </a:pPr>
            <a:r>
              <a:rPr lang="en-GB" sz="1400" dirty="0"/>
              <a:t>Monica TARAZONA </a:t>
            </a:r>
            <a:r>
              <a:rPr lang="en-GB" sz="1400" dirty="0" smtClean="0"/>
              <a:t>RUA</a:t>
            </a:r>
            <a:r>
              <a:rPr lang="en-GB" sz="1400" dirty="0"/>
              <a:t>(Unit A6, DG RTD)</a:t>
            </a:r>
          </a:p>
          <a:p>
            <a:pPr algn="r">
              <a:lnSpc>
                <a:spcPct val="80000"/>
              </a:lnSpc>
              <a:defRPr/>
            </a:pPr>
            <a:r>
              <a:rPr lang="fr-FR" sz="1400" u="sng" dirty="0">
                <a:hlinkClick r:id="rId3"/>
              </a:rPr>
              <a:t>maria-monica.tarazona-rua@ec.europa.eu</a:t>
            </a:r>
            <a:endParaRPr lang="en-GB" sz="1400" dirty="0"/>
          </a:p>
          <a:p>
            <a:pPr algn="r" eaLnBrk="1" hangingPunct="1">
              <a:lnSpc>
                <a:spcPct val="80000"/>
              </a:lnSpc>
              <a:buFontTx/>
              <a:buNone/>
              <a:defRPr/>
            </a:pPr>
            <a:endParaRPr lang="en-GB" sz="1400" dirty="0" smtClean="0"/>
          </a:p>
          <a:p>
            <a:pPr marL="342900" lvl="1" indent="-342900" algn="r" eaLnBrk="1" hangingPunct="1">
              <a:lnSpc>
                <a:spcPct val="80000"/>
              </a:lnSpc>
              <a:buClr>
                <a:schemeClr val="bg1"/>
              </a:buClr>
              <a:buFontTx/>
              <a:buNone/>
              <a:defRPr/>
            </a:pPr>
            <a:r>
              <a:rPr lang="en-GB" sz="1800" b="1" dirty="0">
                <a:ea typeface="+mn-ea"/>
                <a:cs typeface="+mn-cs"/>
              </a:rPr>
              <a:t>Links</a:t>
            </a:r>
            <a:endParaRPr lang="en-GB" sz="1800" b="1" dirty="0">
              <a:ea typeface="+mn-ea"/>
              <a:cs typeface="+mn-cs"/>
              <a:hlinkClick r:id="rId4"/>
            </a:endParaRPr>
          </a:p>
          <a:p>
            <a:pPr marL="342900" lvl="1" indent="-342900" algn="r" eaLnBrk="1" hangingPunct="1">
              <a:lnSpc>
                <a:spcPct val="80000"/>
              </a:lnSpc>
              <a:buClr>
                <a:schemeClr val="bg1"/>
              </a:buClr>
              <a:buFontTx/>
              <a:buNone/>
              <a:defRPr/>
            </a:pPr>
            <a:endParaRPr lang="en-GB" sz="1400" dirty="0" smtClean="0">
              <a:ea typeface="MS PGothic" pitchFamily="34" charset="-128"/>
            </a:endParaRPr>
          </a:p>
          <a:p>
            <a:pPr marL="342900" lvl="1" indent="-342900" algn="r" eaLnBrk="1" hangingPunct="1">
              <a:lnSpc>
                <a:spcPct val="80000"/>
              </a:lnSpc>
              <a:buClr>
                <a:schemeClr val="bg1"/>
              </a:buClr>
              <a:buFontTx/>
              <a:buNone/>
              <a:defRPr/>
            </a:pPr>
            <a:r>
              <a:rPr lang="en-GB" sz="1400" b="1" dirty="0" smtClean="0">
                <a:ea typeface="MS PGothic" pitchFamily="34" charset="-128"/>
              </a:rPr>
              <a:t>EC OA website </a:t>
            </a:r>
            <a:endParaRPr lang="en-GB" sz="1400" b="1" dirty="0" smtClean="0">
              <a:ea typeface="MS PGothic" pitchFamily="34" charset="-128"/>
              <a:hlinkClick r:id="rId4"/>
            </a:endParaRPr>
          </a:p>
          <a:p>
            <a:pPr marL="342900" lvl="1" indent="-342900" algn="r" eaLnBrk="1" hangingPunct="1">
              <a:lnSpc>
                <a:spcPct val="80000"/>
              </a:lnSpc>
              <a:buClr>
                <a:schemeClr val="bg1"/>
              </a:buClr>
              <a:buFontTx/>
              <a:buNone/>
              <a:defRPr/>
            </a:pPr>
            <a:r>
              <a:rPr lang="en-GB" sz="1400" b="0" dirty="0" smtClean="0">
                <a:ea typeface="MS PGothic" pitchFamily="34" charset="-128"/>
                <a:hlinkClick r:id="rId4"/>
              </a:rPr>
              <a:t>http://ec.europa.eu/research/science-society/open_access</a:t>
            </a:r>
            <a:endParaRPr lang="en-GB" sz="1400" b="0" dirty="0" smtClean="0">
              <a:ea typeface="MS PGothic" pitchFamily="34" charset="-128"/>
            </a:endParaRPr>
          </a:p>
          <a:p>
            <a:pPr marL="342900" lvl="1" indent="-342900" algn="r" eaLnBrk="1" hangingPunct="1">
              <a:lnSpc>
                <a:spcPct val="80000"/>
              </a:lnSpc>
              <a:buClr>
                <a:schemeClr val="bg1"/>
              </a:buClr>
              <a:buFontTx/>
              <a:buNone/>
              <a:defRPr/>
            </a:pPr>
            <a:endParaRPr lang="en-GB" sz="1400" b="0" dirty="0" smtClean="0">
              <a:ea typeface="MS PGothic" pitchFamily="34" charset="-128"/>
            </a:endParaRPr>
          </a:p>
          <a:p>
            <a:pPr marL="342900" lvl="1" indent="-342900" algn="r">
              <a:lnSpc>
                <a:spcPct val="80000"/>
              </a:lnSpc>
              <a:buClr>
                <a:schemeClr val="bg1"/>
              </a:buClr>
              <a:buNone/>
              <a:defRPr/>
            </a:pPr>
            <a:r>
              <a:rPr lang="en-GB" sz="1400" b="1" dirty="0">
                <a:ea typeface="MS PGothic" pitchFamily="34" charset="-128"/>
              </a:rPr>
              <a:t>European Research Area (ERA</a:t>
            </a:r>
            <a:r>
              <a:rPr lang="en-GB" sz="1400" dirty="0">
                <a:ea typeface="MS PGothic" pitchFamily="34" charset="-128"/>
              </a:rPr>
              <a:t>) </a:t>
            </a:r>
          </a:p>
          <a:p>
            <a:pPr marL="342900" lvl="1" indent="-342900" algn="r">
              <a:lnSpc>
                <a:spcPct val="80000"/>
              </a:lnSpc>
              <a:buClr>
                <a:schemeClr val="bg1"/>
              </a:buClr>
              <a:buNone/>
              <a:defRPr/>
            </a:pPr>
            <a:r>
              <a:rPr lang="en-GB" sz="1400" dirty="0">
                <a:ea typeface="MS PGothic" pitchFamily="34" charset="-128"/>
                <a:hlinkClick r:id="rId5"/>
              </a:rPr>
              <a:t>http://ec.europa.eu/research/era/index_en.htm</a:t>
            </a:r>
            <a:endParaRPr lang="en-GB" sz="1400" dirty="0">
              <a:ea typeface="MS PGothic" pitchFamily="34" charset="-128"/>
            </a:endParaRPr>
          </a:p>
          <a:p>
            <a:pPr marL="342900" lvl="1" indent="-342900" algn="r">
              <a:lnSpc>
                <a:spcPct val="80000"/>
              </a:lnSpc>
              <a:buClr>
                <a:schemeClr val="bg1"/>
              </a:buClr>
              <a:buNone/>
              <a:defRPr/>
            </a:pPr>
            <a:r>
              <a:rPr lang="en-GB" sz="1400" b="1" dirty="0">
                <a:ea typeface="MS PGothic" pitchFamily="34" charset="-128"/>
              </a:rPr>
              <a:t>Innovation Union</a:t>
            </a:r>
          </a:p>
          <a:p>
            <a:pPr marL="342900" lvl="1" indent="-342900" algn="r">
              <a:lnSpc>
                <a:spcPct val="80000"/>
              </a:lnSpc>
              <a:buClr>
                <a:schemeClr val="bg1"/>
              </a:buClr>
              <a:buNone/>
              <a:defRPr/>
            </a:pPr>
            <a:r>
              <a:rPr lang="en-GB" sz="1400" dirty="0">
                <a:hlinkClick r:id="rId6"/>
              </a:rPr>
              <a:t>http://ec.europa.eu/research/innovation-union/</a:t>
            </a:r>
            <a:endParaRPr lang="en-GB" sz="1400" dirty="0"/>
          </a:p>
          <a:p>
            <a:pPr marL="342900" lvl="1" indent="-342900" algn="r">
              <a:lnSpc>
                <a:spcPct val="80000"/>
              </a:lnSpc>
              <a:buClr>
                <a:schemeClr val="bg1"/>
              </a:buClr>
              <a:buNone/>
              <a:defRPr/>
            </a:pPr>
            <a:endParaRPr lang="en-GB" sz="1400" dirty="0">
              <a:ea typeface="MS PGothic" pitchFamily="34" charset="-128"/>
            </a:endParaRPr>
          </a:p>
          <a:p>
            <a:pPr marL="342900" lvl="1" indent="-342900" algn="r">
              <a:lnSpc>
                <a:spcPct val="80000"/>
              </a:lnSpc>
              <a:buClr>
                <a:schemeClr val="bg1"/>
              </a:buClr>
              <a:buNone/>
              <a:defRPr/>
            </a:pPr>
            <a:r>
              <a:rPr lang="en-GB" sz="1400" b="1" dirty="0">
                <a:ea typeface="MS PGothic" pitchFamily="34" charset="-128"/>
              </a:rPr>
              <a:t>Study to measure growth of OA</a:t>
            </a:r>
          </a:p>
          <a:p>
            <a:pPr marL="342900" lvl="1" indent="-342900" algn="r">
              <a:lnSpc>
                <a:spcPct val="80000"/>
              </a:lnSpc>
              <a:buClr>
                <a:schemeClr val="bg1"/>
              </a:buClr>
              <a:buNone/>
              <a:defRPr/>
            </a:pPr>
            <a:r>
              <a:rPr lang="en-GB" sz="1400" dirty="0">
                <a:hlinkClick r:id="rId7"/>
              </a:rPr>
              <a:t>http://europa.eu/rapid/press-release_IP-13-786_en.htm</a:t>
            </a:r>
            <a:endParaRPr lang="en-GB" sz="1400" dirty="0"/>
          </a:p>
          <a:p>
            <a:pPr marL="342900" lvl="1" indent="-342900" algn="r" eaLnBrk="1" hangingPunct="1">
              <a:lnSpc>
                <a:spcPct val="80000"/>
              </a:lnSpc>
              <a:buClr>
                <a:schemeClr val="bg1"/>
              </a:buClr>
              <a:buFontTx/>
              <a:buNone/>
              <a:defRPr/>
            </a:pPr>
            <a:endParaRPr lang="en-GB" sz="1400" dirty="0" smtClean="0">
              <a:ea typeface="MS PGothic" pitchFamily="34" charset="-128"/>
            </a:endParaRPr>
          </a:p>
          <a:p>
            <a:pPr marL="342900" lvl="1" indent="-342900" algn="r" eaLnBrk="1" hangingPunct="1">
              <a:lnSpc>
                <a:spcPct val="80000"/>
              </a:lnSpc>
              <a:buClr>
                <a:schemeClr val="bg1"/>
              </a:buClr>
              <a:buFontTx/>
              <a:buNone/>
              <a:defRPr/>
            </a:pPr>
            <a:r>
              <a:rPr lang="en-GB" sz="1400" b="1" dirty="0" smtClean="0">
                <a:ea typeface="MS PGothic" pitchFamily="34" charset="-128"/>
              </a:rPr>
              <a:t>H2020 guidance</a:t>
            </a:r>
          </a:p>
          <a:p>
            <a:pPr marL="342900" lvl="1" indent="-342900" algn="r">
              <a:lnSpc>
                <a:spcPct val="80000"/>
              </a:lnSpc>
              <a:buClr>
                <a:schemeClr val="bg1"/>
              </a:buClr>
              <a:buNone/>
              <a:defRPr/>
            </a:pPr>
            <a:r>
              <a:rPr lang="en-GB" sz="1400" u="sng" dirty="0">
                <a:hlinkClick r:id="rId8"/>
              </a:rPr>
              <a:t>http://</a:t>
            </a:r>
            <a:r>
              <a:rPr lang="en-GB" sz="1400" u="sng" dirty="0" smtClean="0">
                <a:hlinkClick r:id="rId8"/>
              </a:rPr>
              <a:t>ec.europa.eu/research/participants/data/ref/h2020/grants_manual/hi/oa_pilot/h2020-hi-oa-pilot-guide_en.pdf</a:t>
            </a:r>
            <a:endParaRPr lang="en-GB" sz="1400" u="sng" dirty="0" smtClean="0"/>
          </a:p>
          <a:p>
            <a:pPr marL="342900" lvl="1" indent="-342900" algn="r" eaLnBrk="1" hangingPunct="1">
              <a:lnSpc>
                <a:spcPct val="80000"/>
              </a:lnSpc>
              <a:buClr>
                <a:schemeClr val="bg1"/>
              </a:buClr>
              <a:buFontTx/>
              <a:buNone/>
              <a:defRPr/>
            </a:pPr>
            <a:endParaRPr lang="en-GB" sz="1400" dirty="0">
              <a:ea typeface="MS PGothic" pitchFamily="34" charset="-128"/>
            </a:endParaRPr>
          </a:p>
          <a:p>
            <a:pPr marL="342900" lvl="1" indent="-342900" algn="r" eaLnBrk="1" hangingPunct="1">
              <a:lnSpc>
                <a:spcPct val="80000"/>
              </a:lnSpc>
              <a:buClr>
                <a:schemeClr val="bg1"/>
              </a:buClr>
              <a:buFontTx/>
              <a:buNone/>
              <a:defRPr/>
            </a:pPr>
            <a:endParaRPr lang="en-GB" sz="1400" dirty="0" smtClean="0">
              <a:ea typeface="MS PGothic" pitchFamily="34" charset="-128"/>
            </a:endParaRPr>
          </a:p>
          <a:p>
            <a:pPr marL="342900" lvl="1" indent="-342900" algn="r" eaLnBrk="1" hangingPunct="1">
              <a:lnSpc>
                <a:spcPct val="80000"/>
              </a:lnSpc>
              <a:buClr>
                <a:schemeClr val="bg1"/>
              </a:buClr>
              <a:buFontTx/>
              <a:buNone/>
              <a:defRPr/>
            </a:pPr>
            <a:r>
              <a:rPr lang="en-GB" sz="1400" dirty="0" smtClean="0">
                <a:ea typeface="MS PGothic" pitchFamily="34" charset="-128"/>
              </a:rPr>
              <a:t> </a:t>
            </a:r>
            <a:endParaRPr lang="en-GB" sz="1400" b="0" dirty="0" smtClean="0">
              <a:ea typeface="MS PGothic" pitchFamily="34" charset="-128"/>
            </a:endParaRPr>
          </a:p>
          <a:p>
            <a:pPr marL="342900" lvl="1" indent="-342900" algn="r" eaLnBrk="1" hangingPunct="1">
              <a:lnSpc>
                <a:spcPct val="80000"/>
              </a:lnSpc>
              <a:buClr>
                <a:schemeClr val="bg1"/>
              </a:buClr>
              <a:buFontTx/>
              <a:buNone/>
              <a:defRPr/>
            </a:pPr>
            <a:endParaRPr lang="en-GB" sz="1400" b="0" dirty="0"/>
          </a:p>
          <a:p>
            <a:pPr marL="342900" lvl="1" indent="-342900" algn="r" eaLnBrk="1" hangingPunct="1">
              <a:lnSpc>
                <a:spcPct val="80000"/>
              </a:lnSpc>
              <a:buClr>
                <a:schemeClr val="bg1"/>
              </a:buClr>
              <a:buFontTx/>
              <a:buNone/>
              <a:defRPr/>
            </a:pPr>
            <a:endParaRPr lang="en-GB" sz="1400" b="0" dirty="0"/>
          </a:p>
          <a:p>
            <a:pPr marL="342900" lvl="1" indent="-342900" algn="r" eaLnBrk="1" hangingPunct="1">
              <a:lnSpc>
                <a:spcPct val="80000"/>
              </a:lnSpc>
              <a:buClr>
                <a:schemeClr val="bg1"/>
              </a:buClr>
              <a:buFontTx/>
              <a:buNone/>
              <a:defRPr/>
            </a:pPr>
            <a:endParaRPr lang="en-GB" sz="1400" b="0" dirty="0"/>
          </a:p>
          <a:p>
            <a:pPr marL="342900" lvl="1" indent="-342900" algn="r" eaLnBrk="1" hangingPunct="1">
              <a:lnSpc>
                <a:spcPct val="80000"/>
              </a:lnSpc>
              <a:buClr>
                <a:schemeClr val="bg1"/>
              </a:buClr>
              <a:buFontTx/>
              <a:buNone/>
              <a:defRPr/>
            </a:pPr>
            <a:endParaRPr lang="en-GB" sz="1400" b="0" dirty="0" smtClean="0"/>
          </a:p>
          <a:p>
            <a:pPr marL="342900" lvl="1" indent="-342900" algn="r" eaLnBrk="1" hangingPunct="1">
              <a:lnSpc>
                <a:spcPct val="80000"/>
              </a:lnSpc>
              <a:buClr>
                <a:schemeClr val="bg1"/>
              </a:buClr>
              <a:buFontTx/>
              <a:buNone/>
              <a:defRPr/>
            </a:pPr>
            <a:endParaRPr lang="en-GB" sz="1400" dirty="0" smtClean="0">
              <a:ea typeface="MS PGothic" pitchFamily="34" charset="-128"/>
            </a:endParaRPr>
          </a:p>
          <a:p>
            <a:pPr marL="342900" lvl="1" indent="-342900" algn="r" eaLnBrk="1" hangingPunct="1">
              <a:lnSpc>
                <a:spcPct val="80000"/>
              </a:lnSpc>
              <a:buClr>
                <a:schemeClr val="bg1"/>
              </a:buClr>
              <a:buFontTx/>
              <a:buNone/>
              <a:defRPr/>
            </a:pPr>
            <a:endParaRPr lang="en-GB" sz="1400" dirty="0" smtClean="0"/>
          </a:p>
          <a:p>
            <a:pPr algn="r" eaLnBrk="1" hangingPunct="1">
              <a:lnSpc>
                <a:spcPct val="80000"/>
              </a:lnSpc>
              <a:buFontTx/>
              <a:buNone/>
              <a:defRPr/>
            </a:pPr>
            <a:endParaRPr lang="fr-BE" sz="1400" dirty="0" smtClean="0"/>
          </a:p>
          <a:p>
            <a:pPr algn="r" eaLnBrk="1" hangingPunct="1">
              <a:lnSpc>
                <a:spcPct val="80000"/>
              </a:lnSpc>
              <a:buFontTx/>
              <a:buNone/>
              <a:defRPr/>
            </a:pPr>
            <a:endParaRPr lang="en-GB" sz="1400" dirty="0" smtClean="0">
              <a:solidFill>
                <a:schemeClr val="accent2"/>
              </a:solidFill>
            </a:endParaRPr>
          </a:p>
        </p:txBody>
      </p:sp>
      <p:pic>
        <p:nvPicPr>
          <p:cNvPr id="25603" name="Picture 4" descr="OpenAccessEC_logo_small"/>
          <p:cNvPicPr>
            <a:picLocks noGrp="1" noChangeAspect="1" noChangeArrowheads="1"/>
          </p:cNvPicPr>
          <p:nvPr>
            <p:ph sz="half" idx="1"/>
          </p:nvPr>
        </p:nvPicPr>
        <p:blipFill>
          <a:blip r:embed="rId9">
            <a:extLst>
              <a:ext uri="{28A0092B-C50C-407E-A947-70E740481C1C}">
                <a14:useLocalDpi xmlns:a14="http://schemas.microsoft.com/office/drawing/2010/main" val="0"/>
              </a:ext>
            </a:extLst>
          </a:blip>
          <a:srcRect/>
          <a:stretch>
            <a:fillRect/>
          </a:stretch>
        </p:blipFill>
        <p:spPr>
          <a:xfrm>
            <a:off x="216693" y="1988840"/>
            <a:ext cx="2879725" cy="2395538"/>
          </a:xfrm>
        </p:spPr>
      </p:pic>
      <p:sp>
        <p:nvSpPr>
          <p:cNvPr id="25604" name="Rectangle 6"/>
          <p:cNvSpPr>
            <a:spLocks noGrp="1" noChangeArrowheads="1"/>
          </p:cNvSpPr>
          <p:nvPr>
            <p:ph type="title"/>
          </p:nvPr>
        </p:nvSpPr>
        <p:spPr>
          <a:xfrm>
            <a:off x="107504" y="1124744"/>
            <a:ext cx="4103353" cy="936625"/>
          </a:xfrm>
          <a:noFill/>
        </p:spPr>
        <p:txBody>
          <a:bodyPr/>
          <a:lstStyle/>
          <a:p>
            <a:pPr indent="0" eaLnBrk="1" hangingPunct="1"/>
            <a:r>
              <a:rPr lang="fr-BE" dirty="0" err="1" smtClean="0"/>
              <a:t>We</a:t>
            </a:r>
            <a:r>
              <a:rPr lang="fr-BE" dirty="0" smtClean="0"/>
              <a:t> </a:t>
            </a:r>
            <a:r>
              <a:rPr lang="fr-BE" dirty="0" err="1" smtClean="0"/>
              <a:t>welcome</a:t>
            </a:r>
            <a:r>
              <a:rPr lang="fr-BE" dirty="0" smtClean="0"/>
              <a:t> </a:t>
            </a:r>
            <a:r>
              <a:rPr lang="fr-BE" dirty="0" err="1" smtClean="0"/>
              <a:t>your</a:t>
            </a:r>
            <a:r>
              <a:rPr lang="fr-BE" dirty="0" smtClean="0"/>
              <a:t> input</a:t>
            </a:r>
            <a:br>
              <a:rPr lang="fr-BE" dirty="0" smtClean="0"/>
            </a:br>
            <a:endParaRPr lang="en-GB" dirty="0" smtClean="0"/>
          </a:p>
        </p:txBody>
      </p:sp>
      <p:sp>
        <p:nvSpPr>
          <p:cNvPr id="2" name="TextBox 1"/>
          <p:cNvSpPr txBox="1"/>
          <p:nvPr/>
        </p:nvSpPr>
        <p:spPr>
          <a:xfrm>
            <a:off x="467544" y="4653136"/>
            <a:ext cx="2376487" cy="750888"/>
          </a:xfrm>
          <a:prstGeom prst="rect">
            <a:avLst/>
          </a:prstGeom>
          <a:noFill/>
        </p:spPr>
        <p:txBody>
          <a:bodyPr>
            <a:spAutoFit/>
          </a:bodyPr>
          <a:lstStyle/>
          <a:p>
            <a:pPr algn="r">
              <a:lnSpc>
                <a:spcPct val="80000"/>
              </a:lnSpc>
              <a:defRPr/>
            </a:pPr>
            <a:r>
              <a:rPr lang="fr-BE" sz="1800" i="1" dirty="0" err="1">
                <a:solidFill>
                  <a:srgbClr val="0F5494"/>
                </a:solidFill>
                <a:latin typeface="+mn-lt"/>
              </a:rPr>
              <a:t>Twitter</a:t>
            </a:r>
            <a:r>
              <a:rPr lang="fr-BE" sz="1800" i="1" dirty="0">
                <a:solidFill>
                  <a:srgbClr val="0F5494"/>
                </a:solidFill>
                <a:latin typeface="+mn-lt"/>
              </a:rPr>
              <a:t>:</a:t>
            </a:r>
          </a:p>
          <a:p>
            <a:pPr algn="r">
              <a:lnSpc>
                <a:spcPct val="80000"/>
              </a:lnSpc>
              <a:defRPr/>
            </a:pPr>
            <a:r>
              <a:rPr lang="fr-BE" sz="1800" i="1" dirty="0">
                <a:solidFill>
                  <a:srgbClr val="0F5494"/>
                </a:solidFill>
                <a:latin typeface="+mn-lt"/>
              </a:rPr>
              <a:t>@</a:t>
            </a:r>
            <a:r>
              <a:rPr lang="fr-BE" sz="1800" i="1" dirty="0" err="1">
                <a:solidFill>
                  <a:srgbClr val="0F5494"/>
                </a:solidFill>
                <a:latin typeface="+mn-lt"/>
              </a:rPr>
              <a:t>OpenAccessEC</a:t>
            </a:r>
            <a:endParaRPr lang="fr-BE" sz="1800" i="1" dirty="0">
              <a:solidFill>
                <a:srgbClr val="0F5494"/>
              </a:solidFill>
              <a:latin typeface="+mn-lt"/>
            </a:endParaRPr>
          </a:p>
          <a:p>
            <a:pPr>
              <a:defRPr/>
            </a:pPr>
            <a:endParaRPr lang="en-GB" sz="1400" dirty="0"/>
          </a:p>
        </p:txBody>
      </p:sp>
    </p:spTree>
    <p:extLst>
      <p:ext uri="{BB962C8B-B14F-4D97-AF65-F5344CB8AC3E}">
        <p14:creationId xmlns:p14="http://schemas.microsoft.com/office/powerpoint/2010/main" val="299963174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79512" y="1124744"/>
            <a:ext cx="8569200" cy="936625"/>
          </a:xfrm>
        </p:spPr>
        <p:txBody>
          <a:bodyPr/>
          <a:lstStyle/>
          <a:p>
            <a:r>
              <a:rPr lang="fr-BE" dirty="0" err="1" smtClean="0">
                <a:ea typeface="MS PGothic" pitchFamily="34" charset="-128"/>
              </a:rPr>
              <a:t>What</a:t>
            </a:r>
            <a:r>
              <a:rPr lang="fr-BE" dirty="0" smtClean="0">
                <a:ea typeface="MS PGothic" pitchFamily="34" charset="-128"/>
              </a:rPr>
              <a:t> do </a:t>
            </a:r>
            <a:r>
              <a:rPr lang="fr-BE" dirty="0" err="1" smtClean="0">
                <a:ea typeface="MS PGothic" pitchFamily="34" charset="-128"/>
              </a:rPr>
              <a:t>we</a:t>
            </a:r>
            <a:r>
              <a:rPr lang="fr-BE" dirty="0" smtClean="0">
                <a:ea typeface="MS PGothic" pitchFamily="34" charset="-128"/>
              </a:rPr>
              <a:t> </a:t>
            </a:r>
            <a:r>
              <a:rPr lang="fr-BE" dirty="0" err="1" smtClean="0">
                <a:ea typeface="MS PGothic" pitchFamily="34" charset="-128"/>
              </a:rPr>
              <a:t>understand</a:t>
            </a:r>
            <a:r>
              <a:rPr lang="fr-BE" dirty="0" smtClean="0">
                <a:ea typeface="MS PGothic" pitchFamily="34" charset="-128"/>
              </a:rPr>
              <a:t> by OA?</a:t>
            </a:r>
            <a:endParaRPr lang="en-GB" dirty="0" smtClean="0">
              <a:ea typeface="MS PGothic" pitchFamily="34" charset="-128"/>
            </a:endParaRPr>
          </a:p>
        </p:txBody>
      </p:sp>
      <p:sp>
        <p:nvSpPr>
          <p:cNvPr id="3" name="Content Placeholder 2"/>
          <p:cNvSpPr>
            <a:spLocks noGrp="1"/>
          </p:cNvSpPr>
          <p:nvPr>
            <p:ph idx="1"/>
          </p:nvPr>
        </p:nvSpPr>
        <p:spPr>
          <a:xfrm>
            <a:off x="251520" y="1916832"/>
            <a:ext cx="8712968" cy="4536504"/>
          </a:xfrm>
        </p:spPr>
        <p:txBody>
          <a:bodyPr/>
          <a:lstStyle/>
          <a:p>
            <a:pPr marL="0" indent="0">
              <a:buFontTx/>
              <a:buNone/>
              <a:defRPr/>
            </a:pPr>
            <a:r>
              <a:rPr lang="en-GB" sz="1800" b="1" dirty="0" smtClean="0"/>
              <a:t>OA = online access at no charge to the user</a:t>
            </a:r>
          </a:p>
          <a:p>
            <a:pPr lvl="1">
              <a:defRPr/>
            </a:pPr>
            <a:r>
              <a:rPr lang="en-GB" sz="1800" b="0" dirty="0" smtClean="0">
                <a:ea typeface="ＭＳ Ｐゴシック" charset="0"/>
              </a:rPr>
              <a:t>to peer-reviewed scientific publications </a:t>
            </a:r>
            <a:endParaRPr lang="en-GB" sz="1800" dirty="0">
              <a:ea typeface="ＭＳ Ｐゴシック" charset="0"/>
            </a:endParaRPr>
          </a:p>
          <a:p>
            <a:pPr lvl="1">
              <a:defRPr/>
            </a:pPr>
            <a:r>
              <a:rPr lang="en-GB" sz="1800" b="0" dirty="0" smtClean="0">
                <a:ea typeface="ＭＳ Ｐゴシック" charset="0"/>
              </a:rPr>
              <a:t>to research data</a:t>
            </a:r>
          </a:p>
          <a:p>
            <a:pPr marL="457200" lvl="1" indent="0">
              <a:buFontTx/>
              <a:buNone/>
              <a:defRPr/>
            </a:pPr>
            <a:endParaRPr lang="en-GB" sz="1100" b="0" dirty="0" smtClean="0">
              <a:ea typeface="ＭＳ Ｐゴシック" charset="0"/>
            </a:endParaRPr>
          </a:p>
          <a:p>
            <a:pPr marL="0" indent="0">
              <a:buFontTx/>
              <a:buNone/>
              <a:defRPr/>
            </a:pPr>
            <a:r>
              <a:rPr lang="en-GB" sz="1800" b="1" dirty="0" smtClean="0"/>
              <a:t>Two main OA publishing business models</a:t>
            </a:r>
          </a:p>
          <a:p>
            <a:pPr lvl="1">
              <a:defRPr/>
            </a:pPr>
            <a:r>
              <a:rPr lang="en-GB" sz="1800" b="1" dirty="0" smtClean="0">
                <a:solidFill>
                  <a:srgbClr val="00B050"/>
                </a:solidFill>
                <a:ea typeface="ＭＳ Ｐゴシック" charset="0"/>
              </a:rPr>
              <a:t>Self-archiving</a:t>
            </a:r>
            <a:r>
              <a:rPr lang="en-GB" sz="1800" b="0" dirty="0" smtClean="0">
                <a:ea typeface="ＭＳ Ｐゴシック" charset="0"/>
              </a:rPr>
              <a:t>: </a:t>
            </a:r>
            <a:r>
              <a:rPr lang="en-GB" sz="1800" b="0" dirty="0">
                <a:ea typeface="ＭＳ Ｐゴシック" charset="0"/>
              </a:rPr>
              <a:t>deposit of </a:t>
            </a:r>
            <a:r>
              <a:rPr lang="en-GB" sz="1800" b="0" dirty="0" smtClean="0">
                <a:ea typeface="ＭＳ Ｐゴシック" charset="0"/>
              </a:rPr>
              <a:t>manuscripts &amp;</a:t>
            </a:r>
            <a:r>
              <a:rPr lang="en-GB" sz="1800" b="0" dirty="0" smtClean="0">
                <a:ea typeface="ＭＳ Ｐゴシック" charset="0"/>
                <a:sym typeface="Wingdings" pitchFamily="2" charset="2"/>
              </a:rPr>
              <a:t> </a:t>
            </a:r>
            <a:r>
              <a:rPr lang="en-GB" sz="1800" dirty="0">
                <a:solidFill>
                  <a:srgbClr val="00B050"/>
                </a:solidFill>
                <a:ea typeface="ＭＳ Ｐゴシック" charset="0"/>
                <a:sym typeface="Wingdings" pitchFamily="2" charset="2"/>
              </a:rPr>
              <a:t>immediate/</a:t>
            </a:r>
            <a:r>
              <a:rPr lang="en-GB" sz="1800" dirty="0">
                <a:solidFill>
                  <a:srgbClr val="00B050"/>
                </a:solidFill>
                <a:ea typeface="ＭＳ Ｐゴシック" charset="0"/>
              </a:rPr>
              <a:t>delayed </a:t>
            </a:r>
            <a:r>
              <a:rPr lang="en-GB" sz="1800" dirty="0" smtClean="0">
                <a:solidFill>
                  <a:srgbClr val="00B050"/>
                </a:solidFill>
                <a:ea typeface="ＭＳ Ｐゴシック" charset="0"/>
              </a:rPr>
              <a:t>OA</a:t>
            </a:r>
            <a:r>
              <a:rPr lang="en-GB" sz="1800" b="0" dirty="0" smtClean="0">
                <a:ea typeface="ＭＳ Ｐゴシック" charset="0"/>
              </a:rPr>
              <a:t> </a:t>
            </a:r>
            <a:r>
              <a:rPr lang="en-GB" sz="1800" b="0" dirty="0">
                <a:ea typeface="ＭＳ Ｐゴシック" charset="0"/>
              </a:rPr>
              <a:t>provided by </a:t>
            </a:r>
            <a:r>
              <a:rPr lang="en-GB" sz="1800" b="0" dirty="0" smtClean="0">
                <a:ea typeface="ＭＳ Ｐゴシック" charset="0"/>
              </a:rPr>
              <a:t>author ("Green OA")</a:t>
            </a:r>
            <a:endParaRPr lang="en-GB" sz="1800" b="0" dirty="0">
              <a:ea typeface="ＭＳ Ｐゴシック" charset="0"/>
            </a:endParaRPr>
          </a:p>
          <a:p>
            <a:pPr lvl="1">
              <a:defRPr/>
            </a:pPr>
            <a:r>
              <a:rPr lang="en-GB" sz="1800" b="1" dirty="0" smtClean="0">
                <a:solidFill>
                  <a:srgbClr val="FFC000"/>
                </a:solidFill>
                <a:ea typeface="ＭＳ Ｐゴシック" charset="0"/>
              </a:rPr>
              <a:t>OA publishing</a:t>
            </a:r>
            <a:r>
              <a:rPr lang="en-GB" sz="1800" b="0" dirty="0" smtClean="0">
                <a:ea typeface="ＭＳ Ｐゴシック" charset="0"/>
              </a:rPr>
              <a:t>: costs covered &amp; </a:t>
            </a:r>
            <a:r>
              <a:rPr lang="en-GB" sz="1800" dirty="0" smtClean="0">
                <a:solidFill>
                  <a:srgbClr val="FFC000"/>
                </a:solidFill>
                <a:ea typeface="ＭＳ Ｐゴシック" charset="0"/>
              </a:rPr>
              <a:t>immediate OA</a:t>
            </a:r>
            <a:r>
              <a:rPr lang="en-GB" sz="1800" b="0" dirty="0" smtClean="0">
                <a:ea typeface="ＭＳ Ｐゴシック" charset="0"/>
              </a:rPr>
              <a:t> provided </a:t>
            </a:r>
            <a:r>
              <a:rPr lang="en-GB" sz="1800" b="0" dirty="0">
                <a:ea typeface="ＭＳ Ｐゴシック" charset="0"/>
              </a:rPr>
              <a:t>by </a:t>
            </a:r>
            <a:r>
              <a:rPr lang="en-GB" sz="1800" b="0" dirty="0" smtClean="0">
                <a:ea typeface="ＭＳ Ｐゴシック" charset="0"/>
              </a:rPr>
              <a:t>publisher ("Gold OA")</a:t>
            </a:r>
          </a:p>
          <a:p>
            <a:pPr lvl="2">
              <a:defRPr/>
            </a:pPr>
            <a:r>
              <a:rPr lang="fr-BE" sz="1400" dirty="0" smtClean="0">
                <a:ea typeface="ＭＳ Ｐゴシック" charset="0"/>
              </a:rPr>
              <a:t>	</a:t>
            </a:r>
            <a:r>
              <a:rPr lang="fr-BE" sz="1400" dirty="0" err="1" smtClean="0">
                <a:ea typeface="ＭＳ Ｐゴシック" charset="0"/>
              </a:rPr>
              <a:t>e.g</a:t>
            </a:r>
            <a:r>
              <a:rPr lang="fr-BE" sz="1400" dirty="0" smtClean="0">
                <a:ea typeface="ＭＳ Ｐゴシック" charset="0"/>
              </a:rPr>
              <a:t>. '</a:t>
            </a:r>
            <a:r>
              <a:rPr lang="fr-BE" sz="1400" dirty="0" err="1" smtClean="0">
                <a:ea typeface="ＭＳ Ｐゴシック" charset="0"/>
              </a:rPr>
              <a:t>Author-pay</a:t>
            </a:r>
            <a:r>
              <a:rPr lang="fr-BE" sz="1400" dirty="0" smtClean="0">
                <a:ea typeface="ＭＳ Ｐゴシック" charset="0"/>
              </a:rPr>
              <a:t>' model (APC) and </a:t>
            </a:r>
            <a:r>
              <a:rPr lang="fr-BE" sz="1400" dirty="0" err="1" smtClean="0">
                <a:ea typeface="ＭＳ Ｐゴシック" charset="0"/>
              </a:rPr>
              <a:t>others</a:t>
            </a:r>
            <a:r>
              <a:rPr lang="fr-BE" sz="1400" dirty="0" smtClean="0">
                <a:ea typeface="ＭＳ Ｐゴシック" charset="0"/>
              </a:rPr>
              <a:t>, </a:t>
            </a:r>
            <a:r>
              <a:rPr lang="fr-BE" sz="1400" dirty="0" err="1" smtClean="0">
                <a:ea typeface="ＭＳ Ｐゴシック" charset="0"/>
              </a:rPr>
              <a:t>e.g</a:t>
            </a:r>
            <a:r>
              <a:rPr lang="fr-BE" sz="1400" dirty="0" smtClean="0">
                <a:ea typeface="ＭＳ Ｐゴシック" charset="0"/>
              </a:rPr>
              <a:t>. </a:t>
            </a:r>
            <a:r>
              <a:rPr lang="fr-BE" sz="1400" dirty="0" err="1" smtClean="0">
                <a:ea typeface="ＭＳ Ｐゴシック" charset="0"/>
              </a:rPr>
              <a:t>sponsorship</a:t>
            </a:r>
            <a:endParaRPr lang="fr-BE" sz="1400" dirty="0" smtClean="0">
              <a:ea typeface="ＭＳ Ｐゴシック" charset="0"/>
            </a:endParaRPr>
          </a:p>
          <a:p>
            <a:pPr marL="457200" lvl="1" indent="0">
              <a:buNone/>
              <a:defRPr/>
            </a:pPr>
            <a:endParaRPr lang="en-GB" sz="1000" dirty="0" smtClean="0">
              <a:ea typeface="ＭＳ Ｐゴシック" charset="0"/>
            </a:endParaRPr>
          </a:p>
          <a:p>
            <a:pPr marL="0" lvl="1" indent="0">
              <a:buClr>
                <a:schemeClr val="bg1"/>
              </a:buClr>
              <a:buNone/>
              <a:defRPr/>
            </a:pPr>
            <a:r>
              <a:rPr lang="en-GB" sz="1800" b="1" dirty="0">
                <a:ea typeface="+mn-ea"/>
                <a:cs typeface="+mn-cs"/>
              </a:rPr>
              <a:t>What OA is NOT </a:t>
            </a:r>
          </a:p>
          <a:p>
            <a:pPr lvl="1">
              <a:defRPr/>
            </a:pPr>
            <a:r>
              <a:rPr lang="en-GB" sz="1800" dirty="0" smtClean="0">
                <a:ea typeface="ＭＳ Ｐゴシック" charset="0"/>
              </a:rPr>
              <a:t>Not </a:t>
            </a:r>
            <a:r>
              <a:rPr lang="en-GB" sz="1800" dirty="0">
                <a:ea typeface="ＭＳ Ｐゴシック" charset="0"/>
              </a:rPr>
              <a:t>an obligation to publish</a:t>
            </a:r>
          </a:p>
          <a:p>
            <a:pPr lvl="1">
              <a:defRPr/>
            </a:pPr>
            <a:r>
              <a:rPr lang="en-GB" sz="1800" dirty="0">
                <a:ea typeface="ＭＳ Ｐゴシック" charset="0"/>
              </a:rPr>
              <a:t>Not at odds with patenting</a:t>
            </a:r>
          </a:p>
          <a:p>
            <a:pPr lvl="1">
              <a:defRPr/>
            </a:pPr>
            <a:r>
              <a:rPr lang="en-GB" sz="1800" dirty="0">
                <a:ea typeface="ＭＳ Ｐゴシック" charset="0"/>
              </a:rPr>
              <a:t>OA publications go the same peer review process</a:t>
            </a:r>
          </a:p>
          <a:p>
            <a:pPr lvl="2">
              <a:defRPr/>
            </a:pPr>
            <a:endParaRPr lang="en-GB" sz="1400" b="0" dirty="0" smtClean="0">
              <a:ea typeface="ＭＳ Ｐゴシック" charset="0"/>
            </a:endParaRPr>
          </a:p>
        </p:txBody>
      </p:sp>
    </p:spTree>
    <p:extLst>
      <p:ext uri="{BB962C8B-B14F-4D97-AF65-F5344CB8AC3E}">
        <p14:creationId xmlns:p14="http://schemas.microsoft.com/office/powerpoint/2010/main" val="30510023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err="1" smtClean="0"/>
              <a:t>Dissemination</a:t>
            </a:r>
            <a:r>
              <a:rPr lang="fr-BE" dirty="0" smtClean="0"/>
              <a:t> and exploitation</a:t>
            </a:r>
            <a:endParaRPr lang="en-GB" dirty="0"/>
          </a:p>
        </p:txBody>
      </p:sp>
      <p:sp>
        <p:nvSpPr>
          <p:cNvPr id="3" name="Content Placeholder 2"/>
          <p:cNvSpPr>
            <a:spLocks noGrp="1"/>
          </p:cNvSpPr>
          <p:nvPr>
            <p:ph idx="1"/>
          </p:nvPr>
        </p:nvSpPr>
        <p:spPr/>
        <p:txBody>
          <a:bodyPr/>
          <a:lstStyle/>
          <a:p>
            <a:r>
              <a:rPr lang="en-GB" dirty="0" smtClean="0"/>
              <a:t> </a:t>
            </a:r>
            <a:endParaRPr lang="en-GB"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9011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054" y="2292447"/>
            <a:ext cx="8265891" cy="40135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23778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European Commission is a...</a:t>
            </a:r>
            <a:endParaRPr lang="en-GB" dirty="0"/>
          </a:p>
        </p:txBody>
      </p:sp>
      <p:sp>
        <p:nvSpPr>
          <p:cNvPr id="3" name="Content Placeholder 2"/>
          <p:cNvSpPr>
            <a:spLocks noGrp="1"/>
          </p:cNvSpPr>
          <p:nvPr>
            <p:ph sz="half" idx="1"/>
          </p:nvPr>
        </p:nvSpPr>
        <p:spPr>
          <a:xfrm>
            <a:off x="457200" y="2492375"/>
            <a:ext cx="4978896" cy="3816945"/>
          </a:xfrm>
        </p:spPr>
        <p:txBody>
          <a:bodyPr/>
          <a:lstStyle/>
          <a:p>
            <a:pPr>
              <a:lnSpc>
                <a:spcPct val="80000"/>
              </a:lnSpc>
              <a:spcBef>
                <a:spcPts val="600"/>
              </a:spcBef>
            </a:pPr>
            <a:r>
              <a:rPr lang="en-GB" sz="1800" dirty="0"/>
              <a:t>Policy maker</a:t>
            </a:r>
          </a:p>
          <a:p>
            <a:pPr lvl="1">
              <a:lnSpc>
                <a:spcPct val="80000"/>
              </a:lnSpc>
              <a:spcBef>
                <a:spcPts val="600"/>
              </a:spcBef>
            </a:pPr>
            <a:r>
              <a:rPr lang="en-GB" sz="1800" dirty="0" smtClean="0"/>
              <a:t>It proposes </a:t>
            </a:r>
            <a:r>
              <a:rPr lang="en-GB" sz="1800" dirty="0"/>
              <a:t>EU legislation &amp; legislates with other EU institutions</a:t>
            </a:r>
          </a:p>
          <a:p>
            <a:pPr lvl="1">
              <a:lnSpc>
                <a:spcPct val="80000"/>
              </a:lnSpc>
              <a:spcBef>
                <a:spcPts val="600"/>
              </a:spcBef>
            </a:pPr>
            <a:r>
              <a:rPr lang="en-GB" sz="1800" dirty="0" smtClean="0"/>
              <a:t>It invites </a:t>
            </a:r>
            <a:r>
              <a:rPr lang="en-GB" sz="1800" dirty="0"/>
              <a:t>Member States to act</a:t>
            </a:r>
          </a:p>
          <a:p>
            <a:pPr lvl="1">
              <a:lnSpc>
                <a:spcPct val="80000"/>
              </a:lnSpc>
              <a:spcBef>
                <a:spcPts val="600"/>
              </a:spcBef>
            </a:pPr>
            <a:endParaRPr lang="en-GB" sz="800" dirty="0"/>
          </a:p>
          <a:p>
            <a:pPr>
              <a:lnSpc>
                <a:spcPct val="80000"/>
              </a:lnSpc>
              <a:spcBef>
                <a:spcPts val="600"/>
              </a:spcBef>
            </a:pPr>
            <a:r>
              <a:rPr lang="en-GB" sz="1800" dirty="0"/>
              <a:t>Funding agency</a:t>
            </a:r>
          </a:p>
          <a:p>
            <a:pPr lvl="1">
              <a:lnSpc>
                <a:spcPct val="80000"/>
              </a:lnSpc>
              <a:spcBef>
                <a:spcPts val="600"/>
              </a:spcBef>
            </a:pPr>
            <a:r>
              <a:rPr lang="en-GB" sz="1800" dirty="0" smtClean="0"/>
              <a:t>It sets its own access </a:t>
            </a:r>
            <a:r>
              <a:rPr lang="en-GB" sz="1800" dirty="0"/>
              <a:t>and dissemination rules for EC-funded research</a:t>
            </a:r>
          </a:p>
          <a:p>
            <a:pPr lvl="1">
              <a:lnSpc>
                <a:spcPct val="80000"/>
              </a:lnSpc>
              <a:spcBef>
                <a:spcPts val="600"/>
              </a:spcBef>
            </a:pPr>
            <a:endParaRPr lang="en-GB" sz="800" dirty="0"/>
          </a:p>
          <a:p>
            <a:pPr>
              <a:lnSpc>
                <a:spcPct val="80000"/>
              </a:lnSpc>
              <a:spcBef>
                <a:spcPts val="600"/>
              </a:spcBef>
            </a:pPr>
            <a:r>
              <a:rPr lang="en-GB" sz="1800" dirty="0"/>
              <a:t>Capacity builder</a:t>
            </a:r>
          </a:p>
          <a:p>
            <a:pPr lvl="1">
              <a:lnSpc>
                <a:spcPct val="80000"/>
              </a:lnSpc>
              <a:spcBef>
                <a:spcPts val="600"/>
              </a:spcBef>
            </a:pPr>
            <a:r>
              <a:rPr lang="en-GB" sz="1800" dirty="0" smtClean="0"/>
              <a:t>It funds </a:t>
            </a:r>
            <a:r>
              <a:rPr lang="en-GB" sz="1800" dirty="0"/>
              <a:t>projects that support EC/EU </a:t>
            </a:r>
            <a:r>
              <a:rPr lang="en-GB" sz="1800" dirty="0" smtClean="0"/>
              <a:t>policy</a:t>
            </a:r>
            <a:endParaRPr lang="en-GB" sz="1800" dirty="0"/>
          </a:p>
          <a:p>
            <a:pPr marL="457200" lvl="1" indent="0">
              <a:lnSpc>
                <a:spcPct val="80000"/>
              </a:lnSpc>
              <a:spcBef>
                <a:spcPts val="600"/>
              </a:spcBef>
              <a:buNone/>
            </a:pPr>
            <a:endParaRPr lang="en-GB" sz="1800" dirty="0" smtClean="0"/>
          </a:p>
          <a:p>
            <a:endParaRPr lang="en-GB" sz="3200" dirty="0"/>
          </a:p>
        </p:txBody>
      </p:sp>
      <p:pic>
        <p:nvPicPr>
          <p:cNvPr id="91137" name="Picture 1" descr="C:\Users\DECHADE\AppData\Local\Microsoft\Windows\Temporary Internet Files\Content.IE5\HQMMYDMQ\P024204004001-870937.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2160" y="2492896"/>
            <a:ext cx="2496277" cy="3744416"/>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74954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79512" y="980728"/>
            <a:ext cx="8229600" cy="936625"/>
          </a:xfrm>
        </p:spPr>
        <p:txBody>
          <a:bodyPr/>
          <a:lstStyle/>
          <a:p>
            <a:r>
              <a:rPr lang="en-GB" dirty="0" smtClean="0">
                <a:ea typeface="MS PGothic" pitchFamily="34" charset="-128"/>
              </a:rPr>
              <a:t>Why open access?</a:t>
            </a:r>
          </a:p>
        </p:txBody>
      </p:sp>
      <p:sp>
        <p:nvSpPr>
          <p:cNvPr id="8195" name="Content Placeholder 2"/>
          <p:cNvSpPr>
            <a:spLocks noGrp="1"/>
          </p:cNvSpPr>
          <p:nvPr>
            <p:ph idx="1"/>
          </p:nvPr>
        </p:nvSpPr>
        <p:spPr>
          <a:xfrm>
            <a:off x="251520" y="1700808"/>
            <a:ext cx="8712968" cy="5040560"/>
          </a:xfrm>
        </p:spPr>
        <p:txBody>
          <a:bodyPr/>
          <a:lstStyle/>
          <a:p>
            <a:r>
              <a:rPr lang="en-GB" sz="2000" dirty="0">
                <a:solidFill>
                  <a:srgbClr val="FF0000"/>
                </a:solidFill>
                <a:ea typeface="MS PGothic" pitchFamily="34" charset="-128"/>
              </a:rPr>
              <a:t>The Commission wants to optimise the impact of publicly-funded scientific research</a:t>
            </a:r>
          </a:p>
          <a:p>
            <a:pPr marL="0" indent="0" algn="r">
              <a:buFontTx/>
              <a:buNone/>
            </a:pPr>
            <a:endParaRPr lang="fr-BE" sz="1050" dirty="0">
              <a:ea typeface="MS PGothic" pitchFamily="34" charset="-128"/>
              <a:sym typeface="Wingdings" pitchFamily="2" charset="2"/>
            </a:endParaRPr>
          </a:p>
          <a:p>
            <a:pPr marL="0" indent="0">
              <a:buFontTx/>
              <a:buNone/>
            </a:pPr>
            <a:r>
              <a:rPr lang="fr-BE" sz="2000" b="1" dirty="0" smtClean="0">
                <a:ea typeface="MS PGothic" pitchFamily="34" charset="-128"/>
              </a:rPr>
              <a:t>One </a:t>
            </a:r>
            <a:r>
              <a:rPr lang="fr-BE" sz="2000" b="1" dirty="0" err="1" smtClean="0">
                <a:ea typeface="MS PGothic" pitchFamily="34" charset="-128"/>
              </a:rPr>
              <a:t>way</a:t>
            </a:r>
            <a:r>
              <a:rPr lang="fr-BE" sz="2000" b="1" dirty="0" smtClean="0">
                <a:ea typeface="MS PGothic" pitchFamily="34" charset="-128"/>
              </a:rPr>
              <a:t> to </a:t>
            </a:r>
            <a:r>
              <a:rPr lang="fr-BE" sz="2000" b="1" dirty="0" err="1" smtClean="0">
                <a:ea typeface="MS PGothic" pitchFamily="34" charset="-128"/>
              </a:rPr>
              <a:t>get</a:t>
            </a:r>
            <a:r>
              <a:rPr lang="fr-BE" sz="2000" b="1" dirty="0" smtClean="0">
                <a:ea typeface="MS PGothic" pitchFamily="34" charset="-128"/>
              </a:rPr>
              <a:t> </a:t>
            </a:r>
            <a:r>
              <a:rPr lang="fr-BE" sz="2000" b="1" dirty="0" err="1" smtClean="0">
                <a:ea typeface="MS PGothic" pitchFamily="34" charset="-128"/>
              </a:rPr>
              <a:t>there</a:t>
            </a:r>
            <a:r>
              <a:rPr lang="fr-BE" sz="2000" b="1" dirty="0" smtClean="0">
                <a:ea typeface="MS PGothic" pitchFamily="34" charset="-128"/>
              </a:rPr>
              <a:t>:</a:t>
            </a:r>
            <a:r>
              <a:rPr lang="fr-BE" sz="2000" dirty="0" smtClean="0">
                <a:ea typeface="MS PGothic" pitchFamily="34" charset="-128"/>
              </a:rPr>
              <a:t> open </a:t>
            </a:r>
            <a:r>
              <a:rPr lang="fr-BE" sz="2000" dirty="0" err="1" smtClean="0">
                <a:ea typeface="MS PGothic" pitchFamily="34" charset="-128"/>
              </a:rPr>
              <a:t>access</a:t>
            </a:r>
            <a:r>
              <a:rPr lang="fr-BE" sz="2000" dirty="0" smtClean="0">
                <a:ea typeface="MS PGothic" pitchFamily="34" charset="-128"/>
              </a:rPr>
              <a:t>        </a:t>
            </a:r>
            <a:endParaRPr lang="fr-BE" sz="2000" b="1" dirty="0" smtClean="0">
              <a:ea typeface="MS PGothic" pitchFamily="34" charset="-128"/>
            </a:endParaRPr>
          </a:p>
          <a:p>
            <a:pPr marL="0" indent="0">
              <a:buFontTx/>
              <a:buNone/>
            </a:pPr>
            <a:endParaRPr lang="en-GB" sz="1050" b="1" dirty="0" smtClean="0">
              <a:ea typeface="MS PGothic" pitchFamily="34" charset="-128"/>
            </a:endParaRPr>
          </a:p>
          <a:p>
            <a:pPr marL="0" indent="0">
              <a:buFontTx/>
              <a:buNone/>
            </a:pPr>
            <a:r>
              <a:rPr lang="en-GB" sz="2000" b="1" dirty="0" smtClean="0">
                <a:ea typeface="MS PGothic" pitchFamily="34" charset="-128"/>
              </a:rPr>
              <a:t>Expected benefits: </a:t>
            </a:r>
          </a:p>
          <a:p>
            <a:pPr lvl="1"/>
            <a:r>
              <a:rPr lang="en-GB" b="0" dirty="0" smtClean="0">
                <a:ea typeface="MS PGothic" pitchFamily="34" charset="-128"/>
              </a:rPr>
              <a:t>Better and more efficient science </a:t>
            </a:r>
            <a:r>
              <a:rPr lang="en-GB" b="1" dirty="0">
                <a:ea typeface="MS PGothic" pitchFamily="34" charset="-128"/>
                <a:sym typeface="Wingdings" panose="05000000000000000000" pitchFamily="2" charset="2"/>
              </a:rPr>
              <a:t></a:t>
            </a:r>
            <a:r>
              <a:rPr lang="en-GB" dirty="0" smtClean="0">
                <a:ea typeface="MS PGothic" pitchFamily="34" charset="-128"/>
                <a:sym typeface="Wingdings" panose="05000000000000000000" pitchFamily="2" charset="2"/>
              </a:rPr>
              <a:t> </a:t>
            </a:r>
            <a:r>
              <a:rPr lang="en-GB" i="1" dirty="0" smtClean="0">
                <a:ea typeface="MS PGothic" pitchFamily="34" charset="-128"/>
                <a:sym typeface="Wingdings" panose="05000000000000000000" pitchFamily="2" charset="2"/>
              </a:rPr>
              <a:t>Science 2.0</a:t>
            </a:r>
            <a:endParaRPr lang="en-GB" b="0" i="1" dirty="0" smtClean="0">
              <a:ea typeface="MS PGothic" pitchFamily="34" charset="-128"/>
            </a:endParaRPr>
          </a:p>
          <a:p>
            <a:pPr lvl="1"/>
            <a:r>
              <a:rPr lang="en-GB" b="0" dirty="0" smtClean="0">
                <a:ea typeface="MS PGothic" pitchFamily="34" charset="-128"/>
              </a:rPr>
              <a:t>Economic growth </a:t>
            </a:r>
            <a:r>
              <a:rPr lang="en-GB" b="0" dirty="0" smtClean="0">
                <a:ea typeface="MS PGothic" pitchFamily="34" charset="-128"/>
                <a:sym typeface="Wingdings" pitchFamily="2" charset="2"/>
              </a:rPr>
              <a:t> </a:t>
            </a:r>
            <a:r>
              <a:rPr lang="en-GB" b="0" i="1" dirty="0" smtClean="0">
                <a:ea typeface="MS PGothic" pitchFamily="34" charset="-128"/>
                <a:sym typeface="Wingdings" pitchFamily="2" charset="2"/>
              </a:rPr>
              <a:t>Innovation Union</a:t>
            </a:r>
            <a:endParaRPr lang="en-GB" i="1" dirty="0" smtClean="0">
              <a:ea typeface="MS PGothic" pitchFamily="34" charset="-128"/>
            </a:endParaRPr>
          </a:p>
          <a:p>
            <a:pPr lvl="1"/>
            <a:r>
              <a:rPr lang="en-GB" b="0" dirty="0" smtClean="0">
                <a:ea typeface="MS PGothic" pitchFamily="34" charset="-128"/>
              </a:rPr>
              <a:t>Broader, faster, more transparent and equal access</a:t>
            </a:r>
            <a:r>
              <a:rPr lang="en-GB" dirty="0" smtClean="0">
                <a:ea typeface="MS PGothic" pitchFamily="34" charset="-128"/>
              </a:rPr>
              <a:t> for </a:t>
            </a:r>
            <a:r>
              <a:rPr lang="en-GB" dirty="0">
                <a:ea typeface="MS PGothic" pitchFamily="34" charset="-128"/>
              </a:rPr>
              <a:t>the benefit of researchers, industry and </a:t>
            </a:r>
            <a:r>
              <a:rPr lang="en-GB" dirty="0" smtClean="0">
                <a:ea typeface="MS PGothic" pitchFamily="34" charset="-128"/>
              </a:rPr>
              <a:t>citizens </a:t>
            </a:r>
            <a:r>
              <a:rPr lang="en-GB" b="0" dirty="0" smtClean="0">
                <a:ea typeface="MS PGothic" pitchFamily="34" charset="-128"/>
                <a:sym typeface="Wingdings" pitchFamily="2" charset="2"/>
              </a:rPr>
              <a:t> </a:t>
            </a:r>
            <a:r>
              <a:rPr lang="en-GB" b="0" i="1" dirty="0" smtClean="0">
                <a:ea typeface="MS PGothic" pitchFamily="34" charset="-128"/>
                <a:sym typeface="Wingdings" pitchFamily="2" charset="2"/>
              </a:rPr>
              <a:t>Responsible Research and Innovation</a:t>
            </a:r>
            <a:br>
              <a:rPr lang="en-GB" b="0" i="1" dirty="0" smtClean="0">
                <a:ea typeface="MS PGothic" pitchFamily="34" charset="-128"/>
                <a:sym typeface="Wingdings" pitchFamily="2" charset="2"/>
              </a:rPr>
            </a:br>
            <a:endParaRPr lang="en-GB" i="1" dirty="0">
              <a:ea typeface="MS PGothic" pitchFamily="34" charset="-128"/>
              <a:sym typeface="Wingdings" pitchFamily="2" charset="2"/>
            </a:endParaRPr>
          </a:p>
          <a:p>
            <a:pPr marL="457200" lvl="1" indent="0">
              <a:buNone/>
            </a:pPr>
            <a:r>
              <a:rPr lang="en-GB" dirty="0" smtClean="0">
                <a:ea typeface="MS PGothic" pitchFamily="34" charset="-128"/>
                <a:sym typeface="Wingdings" pitchFamily="2" charset="2"/>
              </a:rPr>
              <a:t>…</a:t>
            </a:r>
            <a:r>
              <a:rPr lang="en-GB" dirty="0">
                <a:ea typeface="MS PGothic" pitchFamily="34" charset="-128"/>
                <a:sym typeface="Wingdings" pitchFamily="2" charset="2"/>
              </a:rPr>
              <a:t> </a:t>
            </a:r>
            <a:r>
              <a:rPr lang="en-GB" dirty="0" smtClean="0">
                <a:ea typeface="MS PGothic" pitchFamily="34" charset="-128"/>
                <a:sym typeface="Wingdings" pitchFamily="2" charset="2"/>
              </a:rPr>
              <a:t>in the European Research Area and beyond </a:t>
            </a:r>
          </a:p>
        </p:txBody>
      </p:sp>
    </p:spTree>
    <p:extLst>
      <p:ext uri="{BB962C8B-B14F-4D97-AF65-F5344CB8AC3E}">
        <p14:creationId xmlns:p14="http://schemas.microsoft.com/office/powerpoint/2010/main" val="6744302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p:nvPr>
        </p:nvSpPr>
        <p:spPr>
          <a:xfrm>
            <a:off x="468313" y="1268413"/>
            <a:ext cx="8496300" cy="936625"/>
          </a:xfrm>
        </p:spPr>
        <p:txBody>
          <a:bodyPr/>
          <a:lstStyle/>
          <a:p>
            <a:pPr indent="0" eaLnBrk="1" hangingPunct="1"/>
            <a:r>
              <a:rPr lang="en-GB" smtClean="0"/>
              <a:t>Two Commissioners on open access</a:t>
            </a:r>
          </a:p>
        </p:txBody>
      </p:sp>
      <p:sp>
        <p:nvSpPr>
          <p:cNvPr id="11267" name="Rectangle 7"/>
          <p:cNvSpPr>
            <a:spLocks noGrp="1" noChangeArrowheads="1"/>
          </p:cNvSpPr>
          <p:nvPr>
            <p:ph type="body" sz="half" idx="3"/>
          </p:nvPr>
        </p:nvSpPr>
        <p:spPr>
          <a:xfrm>
            <a:off x="4067175" y="2387600"/>
            <a:ext cx="4619625" cy="3633788"/>
          </a:xfrm>
        </p:spPr>
        <p:txBody>
          <a:bodyPr/>
          <a:lstStyle/>
          <a:p>
            <a:pPr eaLnBrk="1" hangingPunct="1">
              <a:lnSpc>
                <a:spcPct val="90000"/>
              </a:lnSpc>
            </a:pPr>
            <a:r>
              <a:rPr lang="en-GB" sz="2000" dirty="0" smtClean="0"/>
              <a:t>Vice-President </a:t>
            </a:r>
            <a:r>
              <a:rPr lang="en-GB" sz="2000" dirty="0" err="1" smtClean="0"/>
              <a:t>Neelie</a:t>
            </a:r>
            <a:r>
              <a:rPr lang="en-GB" sz="2000" dirty="0" smtClean="0"/>
              <a:t> </a:t>
            </a:r>
            <a:r>
              <a:rPr lang="en-GB" sz="2000" dirty="0" err="1" smtClean="0"/>
              <a:t>Kroes</a:t>
            </a:r>
            <a:endParaRPr lang="en-GB" sz="2000" dirty="0" smtClean="0"/>
          </a:p>
          <a:p>
            <a:pPr eaLnBrk="1" hangingPunct="1">
              <a:lnSpc>
                <a:spcPct val="90000"/>
              </a:lnSpc>
            </a:pPr>
            <a:r>
              <a:rPr lang="en-GB" sz="2000" b="1" dirty="0" smtClean="0"/>
              <a:t>Digital Agenda</a:t>
            </a:r>
          </a:p>
          <a:p>
            <a:pPr lvl="1" eaLnBrk="1" hangingPunct="1">
              <a:lnSpc>
                <a:spcPct val="90000"/>
              </a:lnSpc>
              <a:buFontTx/>
              <a:buNone/>
            </a:pPr>
            <a:r>
              <a:rPr lang="en-GB" sz="1600" i="1" dirty="0" smtClean="0"/>
              <a:t>	Digital single market/Digital agenda</a:t>
            </a:r>
          </a:p>
          <a:p>
            <a:pPr lvl="1" eaLnBrk="1" hangingPunct="1">
              <a:lnSpc>
                <a:spcPct val="90000"/>
              </a:lnSpc>
              <a:buFontTx/>
              <a:buNone/>
            </a:pPr>
            <a:r>
              <a:rPr lang="en-GB" sz="1600" i="1" dirty="0" smtClean="0"/>
              <a:t>	</a:t>
            </a:r>
          </a:p>
          <a:p>
            <a:pPr eaLnBrk="1" hangingPunct="1">
              <a:lnSpc>
                <a:spcPct val="90000"/>
              </a:lnSpc>
            </a:pPr>
            <a:endParaRPr lang="en-GB" sz="2000" dirty="0" smtClean="0"/>
          </a:p>
          <a:p>
            <a:pPr eaLnBrk="1" hangingPunct="1">
              <a:lnSpc>
                <a:spcPct val="90000"/>
              </a:lnSpc>
            </a:pPr>
            <a:endParaRPr lang="en-GB" sz="2000" dirty="0" smtClean="0"/>
          </a:p>
          <a:p>
            <a:pPr eaLnBrk="1" hangingPunct="1">
              <a:lnSpc>
                <a:spcPct val="90000"/>
              </a:lnSpc>
            </a:pPr>
            <a:r>
              <a:rPr lang="en-GB" sz="2000" dirty="0" smtClean="0"/>
              <a:t>Commissioner</a:t>
            </a:r>
            <a:br>
              <a:rPr lang="en-GB" sz="2000" dirty="0" smtClean="0"/>
            </a:br>
            <a:r>
              <a:rPr lang="en-GB" sz="2000" dirty="0" err="1" smtClean="0"/>
              <a:t>Máire</a:t>
            </a:r>
            <a:r>
              <a:rPr lang="en-GB" sz="2000" dirty="0" smtClean="0"/>
              <a:t> </a:t>
            </a:r>
            <a:r>
              <a:rPr lang="en-GB" sz="2000" dirty="0" err="1" smtClean="0"/>
              <a:t>Geoghegan-Quinn</a:t>
            </a:r>
            <a:endParaRPr lang="en-GB" sz="2000" dirty="0" smtClean="0"/>
          </a:p>
          <a:p>
            <a:pPr eaLnBrk="1" hangingPunct="1">
              <a:lnSpc>
                <a:spcPct val="90000"/>
              </a:lnSpc>
            </a:pPr>
            <a:r>
              <a:rPr lang="en-GB" sz="2000" b="1" dirty="0" smtClean="0"/>
              <a:t>Research &amp; Innovation</a:t>
            </a:r>
          </a:p>
          <a:p>
            <a:pPr lvl="1" eaLnBrk="1" hangingPunct="1">
              <a:lnSpc>
                <a:spcPct val="90000"/>
              </a:lnSpc>
              <a:buFontTx/>
              <a:buNone/>
            </a:pPr>
            <a:r>
              <a:rPr lang="en-GB" sz="1800" i="1" dirty="0" smtClean="0"/>
              <a:t>	</a:t>
            </a:r>
            <a:r>
              <a:rPr lang="fr-BE" sz="1600" i="1" dirty="0" smtClean="0"/>
              <a:t>Horizon 2020</a:t>
            </a:r>
            <a:endParaRPr lang="en-GB" sz="1600" i="1" dirty="0" smtClean="0"/>
          </a:p>
          <a:p>
            <a:pPr lvl="1" eaLnBrk="1" hangingPunct="1">
              <a:lnSpc>
                <a:spcPct val="90000"/>
              </a:lnSpc>
              <a:buFontTx/>
              <a:buNone/>
            </a:pPr>
            <a:r>
              <a:rPr lang="en-GB" sz="1600" i="1" dirty="0" smtClean="0"/>
              <a:t>	European Research Area (ERA) &amp; Innovation Union</a:t>
            </a:r>
          </a:p>
          <a:p>
            <a:pPr lvl="1" eaLnBrk="1" hangingPunct="1">
              <a:lnSpc>
                <a:spcPct val="90000"/>
              </a:lnSpc>
              <a:buFontTx/>
              <a:buNone/>
            </a:pPr>
            <a:r>
              <a:rPr lang="fr-BE" sz="1600" i="1" dirty="0" smtClean="0"/>
              <a:t>	</a:t>
            </a:r>
            <a:endParaRPr lang="en-GB" dirty="0" smtClean="0"/>
          </a:p>
          <a:p>
            <a:pPr eaLnBrk="1" hangingPunct="1">
              <a:lnSpc>
                <a:spcPct val="90000"/>
              </a:lnSpc>
            </a:pPr>
            <a:endParaRPr lang="en-GB" sz="2000" dirty="0" smtClean="0"/>
          </a:p>
        </p:txBody>
      </p:sp>
      <p:pic>
        <p:nvPicPr>
          <p:cNvPr id="10244" name="Picture 10" descr="neelie_kroes_small"/>
          <p:cNvPicPr>
            <a:picLocks noGrp="1" noChangeAspect="1" noChangeArrowheads="1"/>
          </p:cNvPicPr>
          <p:nvPr>
            <p:ph sz="quarter" idx="1"/>
          </p:nvPr>
        </p:nvPicPr>
        <p:blipFill>
          <a:blip r:embed="rId2"/>
          <a:srcRect/>
          <a:stretch>
            <a:fillRect/>
          </a:stretch>
        </p:blipFill>
        <p:spPr>
          <a:xfrm>
            <a:off x="1187450" y="2349500"/>
            <a:ext cx="2592388" cy="1724025"/>
          </a:xfrm>
          <a:effectLst>
            <a:outerShdw blurRad="266700" dist="88900" dir="10500000" algn="ctr" rotWithShape="0">
              <a:srgbClr val="000000">
                <a:alpha val="86000"/>
              </a:srgbClr>
            </a:outerShdw>
          </a:effectLst>
        </p:spPr>
      </p:pic>
      <p:pic>
        <p:nvPicPr>
          <p:cNvPr id="10245" name="Picture 11" descr="MGQ"/>
          <p:cNvPicPr>
            <a:picLocks noGrp="1" noChangeAspect="1" noChangeArrowheads="1"/>
          </p:cNvPicPr>
          <p:nvPr>
            <p:ph sz="quarter" idx="2"/>
          </p:nvPr>
        </p:nvPicPr>
        <p:blipFill>
          <a:blip r:embed="rId3"/>
          <a:srcRect/>
          <a:stretch>
            <a:fillRect/>
          </a:stretch>
        </p:blipFill>
        <p:spPr>
          <a:xfrm>
            <a:off x="1171575" y="4279900"/>
            <a:ext cx="2609850" cy="1741488"/>
          </a:xfrm>
          <a:effectLst>
            <a:outerShdw blurRad="266700" dist="88900" dir="10500000" algn="ctr" rotWithShape="0">
              <a:srgbClr val="000000">
                <a:alpha val="86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57430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10244"/>
                                        </p:tgtEl>
                                        <p:attrNameLst>
                                          <p:attrName>style.visibility</p:attrName>
                                        </p:attrNameLst>
                                      </p:cBhvr>
                                      <p:to>
                                        <p:strVal val="visible"/>
                                      </p:to>
                                    </p:set>
                                    <p:animEffect transition="in" filter="fade">
                                      <p:cBhvr>
                                        <p:cTn id="7" dur="500"/>
                                        <p:tgtEl>
                                          <p:spTgt spid="10244"/>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10245"/>
                                        </p:tgtEl>
                                        <p:attrNameLst>
                                          <p:attrName>style.visibility</p:attrName>
                                        </p:attrNameLst>
                                      </p:cBhvr>
                                      <p:to>
                                        <p:strVal val="visible"/>
                                      </p:to>
                                    </p:set>
                                    <p:animEffect transition="in" filter="fade">
                                      <p:cBhvr>
                                        <p:cTn id="11" dur="500"/>
                                        <p:tgtEl>
                                          <p:spTgt spid="102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68313" y="1268413"/>
            <a:ext cx="8675687" cy="936625"/>
          </a:xfrm>
        </p:spPr>
        <p:txBody>
          <a:bodyPr/>
          <a:lstStyle/>
          <a:p>
            <a:pPr eaLnBrk="1" hangingPunct="1"/>
            <a:r>
              <a:rPr lang="en-GB" dirty="0" smtClean="0"/>
              <a:t>Three key documents (16.07.2012)</a:t>
            </a:r>
          </a:p>
        </p:txBody>
      </p:sp>
      <p:sp>
        <p:nvSpPr>
          <p:cNvPr id="14339" name="Rectangle 3"/>
          <p:cNvSpPr>
            <a:spLocks noGrp="1" noChangeArrowheads="1"/>
          </p:cNvSpPr>
          <p:nvPr>
            <p:ph type="body" idx="1"/>
          </p:nvPr>
        </p:nvSpPr>
        <p:spPr/>
        <p:txBody>
          <a:bodyPr/>
          <a:lstStyle/>
          <a:p>
            <a:pPr eaLnBrk="1" hangingPunct="1"/>
            <a:r>
              <a:rPr lang="en-GB" sz="2000" dirty="0" smtClean="0">
                <a:hlinkClick r:id="rId2"/>
              </a:rPr>
              <a:t>Communication </a:t>
            </a:r>
            <a:r>
              <a:rPr lang="en-GB" sz="2000" dirty="0" smtClean="0"/>
              <a:t>'A reinforced European Research Area partnership for excellence and growth'</a:t>
            </a:r>
          </a:p>
          <a:p>
            <a:pPr eaLnBrk="1" hangingPunct="1"/>
            <a:endParaRPr lang="en-GB" sz="2000" dirty="0" smtClean="0">
              <a:hlinkClick r:id=""/>
            </a:endParaRPr>
          </a:p>
          <a:p>
            <a:pPr eaLnBrk="1" hangingPunct="1"/>
            <a:r>
              <a:rPr lang="en-GB" sz="2000" dirty="0" smtClean="0">
                <a:hlinkClick r:id=""/>
              </a:rPr>
              <a:t>Communication </a:t>
            </a:r>
            <a:r>
              <a:rPr lang="en-GB" sz="2000" dirty="0" smtClean="0"/>
              <a:t>'Towards better access to scientific information: boosting the benefits of public investments in research' </a:t>
            </a:r>
          </a:p>
          <a:p>
            <a:pPr eaLnBrk="1" hangingPunct="1"/>
            <a:endParaRPr lang="en-GB" sz="2000" dirty="0" smtClean="0"/>
          </a:p>
          <a:p>
            <a:pPr eaLnBrk="1" hangingPunct="1"/>
            <a:r>
              <a:rPr lang="en-GB" sz="2000" dirty="0" smtClean="0">
                <a:hlinkClick r:id="rId3"/>
              </a:rPr>
              <a:t>Recommendation </a:t>
            </a:r>
            <a:r>
              <a:rPr lang="en-GB" sz="2000" dirty="0" smtClean="0"/>
              <a:t>on access to and preservation of scientific information</a:t>
            </a:r>
          </a:p>
        </p:txBody>
      </p:sp>
      <p:pic>
        <p:nvPicPr>
          <p:cNvPr id="18436" name="Picture 6" descr="MGQ"/>
          <p:cNvPicPr>
            <a:picLocks noChangeAspect="1" noChangeArrowheads="1"/>
          </p:cNvPicPr>
          <p:nvPr/>
        </p:nvPicPr>
        <p:blipFill>
          <a:blip r:embed="rId4"/>
          <a:srcRect/>
          <a:stretch>
            <a:fillRect/>
          </a:stretch>
        </p:blipFill>
        <p:spPr bwMode="auto">
          <a:xfrm>
            <a:off x="5940425" y="5643563"/>
            <a:ext cx="1368425" cy="912812"/>
          </a:xfrm>
          <a:prstGeom prst="rect">
            <a:avLst/>
          </a:prstGeom>
          <a:noFill/>
          <a:ln>
            <a:noFill/>
          </a:ln>
          <a:effectLst>
            <a:outerShdw blurRad="266700" dist="88900" dir="10500000" algn="ctr" rotWithShape="0">
              <a:srgbClr val="000000">
                <a:alpha val="86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Picture 7" descr="neelie_kroes_smal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51725" y="5638800"/>
            <a:ext cx="1368425" cy="91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14128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18436"/>
                                        </p:tgtEl>
                                        <p:attrNameLst>
                                          <p:attrName>style.visibility</p:attrName>
                                        </p:attrNameLst>
                                      </p:cBhvr>
                                      <p:to>
                                        <p:strVal val="visible"/>
                                      </p:to>
                                    </p:set>
                                    <p:animEffect transition="in" filter="fade">
                                      <p:cBhvr>
                                        <p:cTn id="7" dur="500"/>
                                        <p:tgtEl>
                                          <p:spTgt spid="18436"/>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18437"/>
                                        </p:tgtEl>
                                        <p:attrNameLst>
                                          <p:attrName>style.visibility</p:attrName>
                                        </p:attrNameLst>
                                      </p:cBhvr>
                                      <p:to>
                                        <p:strVal val="visible"/>
                                      </p:to>
                                    </p:set>
                                    <p:animEffect transition="in" filter="fade">
                                      <p:cBhvr>
                                        <p:cTn id="11" dur="500"/>
                                        <p:tgtEl>
                                          <p:spTgt spid="184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95536" y="1268760"/>
            <a:ext cx="8229600" cy="936625"/>
          </a:xfrm>
        </p:spPr>
        <p:txBody>
          <a:bodyPr/>
          <a:lstStyle/>
          <a:p>
            <a:pPr eaLnBrk="1" hangingPunct="1"/>
            <a:r>
              <a:rPr lang="en-GB" dirty="0" smtClean="0"/>
              <a:t>Communication 'ERA'</a:t>
            </a:r>
          </a:p>
        </p:txBody>
      </p:sp>
      <p:sp>
        <p:nvSpPr>
          <p:cNvPr id="16387" name="Content Placeholder 2"/>
          <p:cNvSpPr>
            <a:spLocks noGrp="1"/>
          </p:cNvSpPr>
          <p:nvPr>
            <p:ph idx="1"/>
          </p:nvPr>
        </p:nvSpPr>
        <p:spPr>
          <a:xfrm>
            <a:off x="323528" y="1988840"/>
            <a:ext cx="8229600" cy="4392488"/>
          </a:xfrm>
        </p:spPr>
        <p:txBody>
          <a:bodyPr/>
          <a:lstStyle/>
          <a:p>
            <a:pPr marL="0" indent="0" eaLnBrk="1" hangingPunct="1">
              <a:buFontTx/>
              <a:buNone/>
              <a:defRPr/>
            </a:pPr>
            <a:r>
              <a:rPr lang="en-GB" sz="1800" dirty="0" smtClean="0"/>
              <a:t>The ERA is based on the internal market in which researchers, scientific knowledge and technology circulate freely</a:t>
            </a:r>
          </a:p>
          <a:p>
            <a:pPr marL="0" indent="0" eaLnBrk="1" hangingPunct="1">
              <a:buFontTx/>
              <a:buNone/>
              <a:defRPr/>
            </a:pPr>
            <a:endParaRPr lang="en-GB" sz="800" dirty="0" smtClean="0"/>
          </a:p>
          <a:p>
            <a:pPr marL="0" indent="0" eaLnBrk="1" hangingPunct="1">
              <a:buFontTx/>
              <a:buNone/>
              <a:defRPr/>
            </a:pPr>
            <a:r>
              <a:rPr lang="en-GB" sz="1800" dirty="0" smtClean="0"/>
              <a:t>Five priority areas:</a:t>
            </a:r>
          </a:p>
          <a:p>
            <a:pPr lvl="1" eaLnBrk="1" hangingPunct="1">
              <a:defRPr/>
            </a:pPr>
            <a:r>
              <a:rPr lang="en-GB" sz="1600" b="0" dirty="0" smtClean="0"/>
              <a:t>More effective national research systems</a:t>
            </a:r>
          </a:p>
          <a:p>
            <a:pPr lvl="1" eaLnBrk="1" hangingPunct="1">
              <a:defRPr/>
            </a:pPr>
            <a:r>
              <a:rPr lang="en-GB" sz="1600" b="0" dirty="0" smtClean="0"/>
              <a:t>Optimal transnational cooperation and competition</a:t>
            </a:r>
          </a:p>
          <a:p>
            <a:pPr lvl="1" eaLnBrk="1" hangingPunct="1">
              <a:defRPr/>
            </a:pPr>
            <a:r>
              <a:rPr lang="en-GB" sz="1600" b="0" dirty="0" smtClean="0"/>
              <a:t>An open labour market for researchers</a:t>
            </a:r>
          </a:p>
          <a:p>
            <a:pPr lvl="1" eaLnBrk="1" hangingPunct="1">
              <a:defRPr/>
            </a:pPr>
            <a:r>
              <a:rPr lang="en-GB" sz="1600" b="0" dirty="0" smtClean="0"/>
              <a:t>Gender equality and gender mainstreaming in research</a:t>
            </a:r>
          </a:p>
          <a:p>
            <a:pPr lvl="1" eaLnBrk="1" hangingPunct="1">
              <a:defRPr/>
            </a:pPr>
            <a:r>
              <a:rPr lang="en-GB" sz="1600" b="1" dirty="0" smtClean="0">
                <a:solidFill>
                  <a:srgbClr val="FF0000"/>
                </a:solidFill>
              </a:rPr>
              <a:t>Optimal circulation, access to and transfer of scientific knowledge</a:t>
            </a:r>
          </a:p>
          <a:p>
            <a:pPr marL="0" indent="0" eaLnBrk="1" hangingPunct="1">
              <a:buFontTx/>
              <a:buNone/>
              <a:defRPr/>
            </a:pPr>
            <a:endParaRPr lang="en-GB" sz="800" dirty="0" smtClean="0"/>
          </a:p>
          <a:p>
            <a:pPr marL="0" indent="0" eaLnBrk="1" hangingPunct="1">
              <a:buFontTx/>
              <a:buNone/>
              <a:defRPr/>
            </a:pPr>
            <a:r>
              <a:rPr lang="en-GB" sz="1800" dirty="0" smtClean="0"/>
              <a:t>Joint </a:t>
            </a:r>
            <a:r>
              <a:rPr lang="en-GB" sz="1800" dirty="0"/>
              <a:t>statement by stakeholders organisations</a:t>
            </a:r>
          </a:p>
          <a:p>
            <a:pPr>
              <a:defRPr/>
            </a:pPr>
            <a:r>
              <a:rPr lang="en-GB" sz="1800" dirty="0"/>
              <a:t>Formal commitments and activities on open access by: EARTO, </a:t>
            </a:r>
            <a:r>
              <a:rPr lang="en-GB" sz="1800" dirty="0" err="1"/>
              <a:t>NordForsk</a:t>
            </a:r>
            <a:r>
              <a:rPr lang="en-GB" sz="1800" dirty="0"/>
              <a:t>, Science Europe, </a:t>
            </a:r>
            <a:r>
              <a:rPr lang="en-GB" sz="1800" dirty="0" smtClean="0"/>
              <a:t>LERU, EUA and </a:t>
            </a:r>
            <a:r>
              <a:rPr lang="en-GB" sz="1800" dirty="0" smtClean="0"/>
              <a:t>CESAER</a:t>
            </a:r>
            <a:endParaRPr lang="en-GB" sz="1800" dirty="0"/>
          </a:p>
          <a:p>
            <a:pPr marL="457200" lvl="1" indent="0" eaLnBrk="1" hangingPunct="1">
              <a:buFontTx/>
              <a:buNone/>
              <a:defRPr/>
            </a:pPr>
            <a:endParaRPr lang="en-GB" sz="2400" i="1" dirty="0">
              <a:ea typeface="+mn-ea"/>
              <a:cs typeface="+mn-cs"/>
            </a:endParaRPr>
          </a:p>
        </p:txBody>
      </p:sp>
    </p:spTree>
    <p:extLst>
      <p:ext uri="{BB962C8B-B14F-4D97-AF65-F5344CB8AC3E}">
        <p14:creationId xmlns:p14="http://schemas.microsoft.com/office/powerpoint/2010/main" val="1657464965"/>
      </p:ext>
    </p:extLst>
  </p:cSld>
  <p:clrMapOvr>
    <a:masterClrMapping/>
  </p:clrMapOvr>
  <p:timing>
    <p:tnLst>
      <p:par>
        <p:cTn id="1" dur="indefinite" restart="never" nodeType="tmRoot"/>
      </p:par>
    </p:tnLst>
  </p:timing>
</p:sld>
</file>

<file path=ppt/theme/theme1.xml><?xml version="1.0" encoding="utf-8"?>
<a:theme xmlns:a="http://schemas.openxmlformats.org/drawingml/2006/main" name="EC_Blank">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EC_Blank</Template>
  <TotalTime>2062</TotalTime>
  <Words>1820</Words>
  <Application>Microsoft Office PowerPoint</Application>
  <PresentationFormat>On-screen Show (4:3)</PresentationFormat>
  <Paragraphs>291</Paragraphs>
  <Slides>27</Slides>
  <Notes>3</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EC_Blank</vt:lpstr>
      <vt:lpstr> Open access in Horizon 2020 and in the ERA  Daniel Spichtinger  DG Research &amp; Innovation, European Commission  LERU Chief Information Officers Community Annual Meeting ● 31 March 2014 Haldane Room, University College London   </vt:lpstr>
      <vt:lpstr>Content </vt:lpstr>
      <vt:lpstr>What do we understand by OA?</vt:lpstr>
      <vt:lpstr>Dissemination and exploitation</vt:lpstr>
      <vt:lpstr>The European Commission is a...</vt:lpstr>
      <vt:lpstr>Why open access?</vt:lpstr>
      <vt:lpstr>Two Commissioners on open access</vt:lpstr>
      <vt:lpstr>Three key documents (16.07.2012)</vt:lpstr>
      <vt:lpstr>Communication 'ERA'</vt:lpstr>
      <vt:lpstr>Communication 'ERA'</vt:lpstr>
      <vt:lpstr>Communication 'Towards better access to scientific information'</vt:lpstr>
      <vt:lpstr>Recommendation to Member States</vt:lpstr>
      <vt:lpstr>Open access in the  ERA (2013)</vt:lpstr>
      <vt:lpstr>Open access in FP7 </vt:lpstr>
      <vt:lpstr>FP7 coordination and support actions</vt:lpstr>
      <vt:lpstr>OA in Horizon 2020: where to look</vt:lpstr>
      <vt:lpstr>Open access in Horizon 2020</vt:lpstr>
      <vt:lpstr>From FP7 to H2020: OA to publications from pilot to underlying principle </vt:lpstr>
      <vt:lpstr>OA to publications mandate in H2020</vt:lpstr>
      <vt:lpstr>From FP7 to H2020: OA to research data</vt:lpstr>
      <vt:lpstr>H2020: Call in 2014/15 SWAFS Work Programme</vt:lpstr>
      <vt:lpstr>The international landscape</vt:lpstr>
      <vt:lpstr>The international landscape</vt:lpstr>
      <vt:lpstr>Some milestones</vt:lpstr>
      <vt:lpstr>New developments </vt:lpstr>
      <vt:lpstr>In summary…</vt:lpstr>
      <vt:lpstr>We welcome your input </vt:lpstr>
    </vt:vector>
  </TitlesOfParts>
  <Company>European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DECHAMP Jean-Francois (RTD)</dc:creator>
  <cp:lastModifiedBy>SPICHTINGER Daniel (RTD)</cp:lastModifiedBy>
  <cp:revision>79</cp:revision>
  <cp:lastPrinted>2014-02-05T10:12:18Z</cp:lastPrinted>
  <dcterms:created xsi:type="dcterms:W3CDTF">2013-11-05T10:50:17Z</dcterms:created>
  <dcterms:modified xsi:type="dcterms:W3CDTF">2014-03-26T14:35:45Z</dcterms:modified>
</cp:coreProperties>
</file>